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6" r:id="rId6"/>
    <p:sldId id="267" r:id="rId7"/>
    <p:sldId id="26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5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3746B8EC-92E1-4430-B6F0-D8995E9FDCB2}" type="datetimeFigureOut">
              <a:rPr lang="en-ZA" smtClean="0"/>
              <a:t>2019/11/17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1177162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3746B8EC-92E1-4430-B6F0-D8995E9FDCB2}" type="datetimeFigureOut">
              <a:rPr lang="en-ZA" smtClean="0"/>
              <a:t>2019/11/17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512228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3746B8EC-92E1-4430-B6F0-D8995E9FDCB2}" type="datetimeFigureOut">
              <a:rPr lang="en-ZA" smtClean="0"/>
              <a:t>2019/11/17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3943066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3746B8EC-92E1-4430-B6F0-D8995E9FDCB2}" type="datetimeFigureOut">
              <a:rPr lang="en-ZA" smtClean="0"/>
              <a:t>2019/11/17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2101445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46B8EC-92E1-4430-B6F0-D8995E9FDCB2}" type="datetimeFigureOut">
              <a:rPr lang="en-ZA" smtClean="0"/>
              <a:t>2019/11/17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4249257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3746B8EC-92E1-4430-B6F0-D8995E9FDCB2}" type="datetimeFigureOut">
              <a:rPr lang="en-ZA" smtClean="0"/>
              <a:t>2019/11/17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926302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3746B8EC-92E1-4430-B6F0-D8995E9FDCB2}" type="datetimeFigureOut">
              <a:rPr lang="en-ZA" smtClean="0"/>
              <a:t>2019/11/17</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31963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3746B8EC-92E1-4430-B6F0-D8995E9FDCB2}" type="datetimeFigureOut">
              <a:rPr lang="en-ZA" smtClean="0"/>
              <a:t>2019/11/17</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225477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6B8EC-92E1-4430-B6F0-D8995E9FDCB2}" type="datetimeFigureOut">
              <a:rPr lang="en-ZA" smtClean="0"/>
              <a:t>2019/11/17</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348084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46B8EC-92E1-4430-B6F0-D8995E9FDCB2}" type="datetimeFigureOut">
              <a:rPr lang="en-ZA" smtClean="0"/>
              <a:t>2019/11/17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760147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46B8EC-92E1-4430-B6F0-D8995E9FDCB2}" type="datetimeFigureOut">
              <a:rPr lang="en-ZA" smtClean="0"/>
              <a:t>2019/11/17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BEC2F65-4464-482B-ACC6-BF8AD64F441A}" type="slidenum">
              <a:rPr lang="en-ZA" smtClean="0"/>
              <a:t>‹#›</a:t>
            </a:fld>
            <a:endParaRPr lang="en-ZA"/>
          </a:p>
        </p:txBody>
      </p:sp>
    </p:spTree>
    <p:extLst>
      <p:ext uri="{BB962C8B-B14F-4D97-AF65-F5344CB8AC3E}">
        <p14:creationId xmlns:p14="http://schemas.microsoft.com/office/powerpoint/2010/main" val="3410078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6B8EC-92E1-4430-B6F0-D8995E9FDCB2}" type="datetimeFigureOut">
              <a:rPr lang="en-ZA" smtClean="0"/>
              <a:t>2019/11/17</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EC2F65-4464-482B-ACC6-BF8AD64F441A}" type="slidenum">
              <a:rPr lang="en-ZA" smtClean="0"/>
              <a:t>‹#›</a:t>
            </a:fld>
            <a:endParaRPr lang="en-ZA"/>
          </a:p>
        </p:txBody>
      </p:sp>
    </p:spTree>
    <p:extLst>
      <p:ext uri="{BB962C8B-B14F-4D97-AF65-F5344CB8AC3E}">
        <p14:creationId xmlns:p14="http://schemas.microsoft.com/office/powerpoint/2010/main" val="2618223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Florence.letsoalo@fspremier.gov.z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internationalmensday.com/" TargetMode="External"/><Relationship Id="rId2" Type="http://schemas.openxmlformats.org/officeDocument/2006/relationships/hyperlink" Target="mailto:Moramang.Hlalele@labour.gov.za"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mailto:DavidC@dsd.gov.za"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info@bvapd.org.za" TargetMode="External"/><Relationship Id="rId2" Type="http://schemas.openxmlformats.org/officeDocument/2006/relationships/hyperlink" Target="mailto:Emadlelweni888@gmail.com"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emilie.olifant@gmail.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bujamila28@gmail.com" TargetMode="External"/><Relationship Id="rId2" Type="http://schemas.openxmlformats.org/officeDocument/2006/relationships/hyperlink" Target="mailto:thabiso@ecdeet.co.za"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bainang@lgbn.co.za" TargetMode="External"/><Relationship Id="rId2" Type="http://schemas.openxmlformats.org/officeDocument/2006/relationships/hyperlink" Target="mailto:lbakwa@tshirologo.co.za"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mailto:nonhlanhla.jiyane@ardn.ng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4" y="396083"/>
            <a:ext cx="9439275" cy="1127918"/>
          </a:xfrm>
          <a:solidFill>
            <a:schemeClr val="accent1">
              <a:lumMod val="60000"/>
              <a:lumOff val="40000"/>
            </a:schemeClr>
          </a:solidFill>
        </p:spPr>
        <p:txBody>
          <a:bodyPr>
            <a:noAutofit/>
          </a:bodyPr>
          <a:lstStyle/>
          <a:p>
            <a:pPr algn="ctr"/>
            <a:r>
              <a:rPr lang="en-ZA" sz="2000" b="1" dirty="0"/>
              <a:t>Week 3 (17-23 November)</a:t>
            </a:r>
            <a:r>
              <a:rPr lang="en-ZA" sz="2000" dirty="0"/>
              <a:t/>
            </a:r>
            <a:br>
              <a:rPr lang="en-ZA" sz="2000" dirty="0"/>
            </a:br>
            <a:r>
              <a:rPr lang="en-ZA" sz="2000" b="1" dirty="0"/>
              <a:t>Persons with disabilities as equal players in building inclusive economies </a:t>
            </a:r>
            <a:r>
              <a:rPr lang="en-ZA" sz="2000" dirty="0"/>
              <a:t/>
            </a:r>
            <a:br>
              <a:rPr lang="en-ZA" sz="2000" dirty="0"/>
            </a:br>
            <a:r>
              <a:rPr lang="en-ZA" sz="2000" dirty="0"/>
              <a:t>National Priority 1: Economic Transformation &amp; Job Creation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5474796"/>
              </p:ext>
            </p:extLst>
          </p:nvPr>
        </p:nvGraphicFramePr>
        <p:xfrm>
          <a:off x="514349" y="1582342"/>
          <a:ext cx="10839450" cy="5046028"/>
        </p:xfrm>
        <a:graphic>
          <a:graphicData uri="http://schemas.openxmlformats.org/drawingml/2006/table">
            <a:tbl>
              <a:tblPr firstRow="1" bandRow="1">
                <a:tableStyleId>{00A15C55-8517-42AA-B614-E9B94910E393}</a:tableStyleId>
              </a:tblPr>
              <a:tblGrid>
                <a:gridCol w="666751"/>
                <a:gridCol w="838200"/>
                <a:gridCol w="800100"/>
                <a:gridCol w="993912"/>
                <a:gridCol w="930138"/>
                <a:gridCol w="552450"/>
                <a:gridCol w="1119273"/>
                <a:gridCol w="3734243"/>
                <a:gridCol w="1204383"/>
              </a:tblGrid>
              <a:tr h="370840">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DATE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PROVINCE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DISTRICT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EVENT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VENUE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TIME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HOST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INFORMATION</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CONTACT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r>
              <a:tr h="370840">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17-23 Nov</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All</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Oversight Visits </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kern="1200" dirty="0">
                          <a:effectLst/>
                          <a:latin typeface="Arial" panose="020B0604020202020204" pitchFamily="34" charset="0"/>
                          <a:ea typeface="Calibri" panose="020F0502020204030204" pitchFamily="34" charset="0"/>
                          <a:cs typeface="Arial" panose="020B0604020202020204" pitchFamily="34" charset="0"/>
                        </a:rPr>
                        <a:t>Ministries</a:t>
                      </a:r>
                      <a:endParaRPr lang="en-ZA" sz="1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300"/>
                        </a:spcBef>
                        <a:spcAft>
                          <a:spcPts val="300"/>
                        </a:spcAft>
                      </a:pPr>
                      <a:r>
                        <a:rPr lang="en-ZA" sz="1100" kern="1200" dirty="0">
                          <a:effectLst/>
                          <a:latin typeface="Arial" panose="020B0604020202020204" pitchFamily="34" charset="0"/>
                          <a:ea typeface="Calibri" panose="020F0502020204030204" pitchFamily="34" charset="0"/>
                          <a:cs typeface="Arial" panose="020B0604020202020204" pitchFamily="34" charset="0"/>
                        </a:rPr>
                        <a:t>MECs offices</a:t>
                      </a:r>
                      <a:endParaRPr lang="en-ZA" sz="1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300"/>
                        </a:spcBef>
                        <a:spcAft>
                          <a:spcPts val="300"/>
                        </a:spcAft>
                      </a:pPr>
                      <a:r>
                        <a:rPr lang="en-ZA" sz="1100" kern="1200" dirty="0">
                          <a:effectLst/>
                          <a:latin typeface="Arial" panose="020B0604020202020204" pitchFamily="34" charset="0"/>
                          <a:ea typeface="Calibri" panose="020F0502020204030204" pitchFamily="34" charset="0"/>
                          <a:cs typeface="Arial" panose="020B0604020202020204" pitchFamily="34" charset="0"/>
                        </a:rPr>
                        <a:t>Portfolio and Select Committees</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nSpc>
                          <a:spcPct val="107000"/>
                        </a:lnSpc>
                        <a:spcAft>
                          <a:spcPts val="0"/>
                        </a:spcAft>
                        <a:tabLst>
                          <a:tab pos="608330" algn="l"/>
                          <a:tab pos="1254125" algn="l"/>
                          <a:tab pos="3399155" algn="l"/>
                        </a:tabLst>
                      </a:pPr>
                      <a:r>
                        <a:rPr lang="en-ZA" sz="1100" dirty="0">
                          <a:effectLst/>
                          <a:latin typeface="Arial" panose="020B0604020202020204" pitchFamily="34" charset="0"/>
                          <a:ea typeface="Calibri" panose="020F0502020204030204" pitchFamily="34" charset="0"/>
                          <a:cs typeface="Arial" panose="020B0604020202020204" pitchFamily="34" charset="0"/>
                        </a:rPr>
                        <a:t>Members of the Executive will join MPs, MPLs and leaders of disabled people organisations to familiarise themselves with the extent of disability access for service users with disabilities, the identification of access challenges and learning from good practice</a:t>
                      </a:r>
                      <a:r>
                        <a:rPr lang="en-ZA" sz="1100" dirty="0" smtClean="0">
                          <a:effectLst/>
                          <a:latin typeface="Arial" panose="020B0604020202020204" pitchFamily="34" charset="0"/>
                          <a:ea typeface="Calibri" panose="020F0502020204030204" pitchFamily="34" charset="0"/>
                          <a:cs typeface="Arial" panose="020B0604020202020204" pitchFamily="34" charset="0"/>
                        </a:rPr>
                        <a:t>. Oversight </a:t>
                      </a:r>
                      <a:r>
                        <a:rPr lang="en-ZA" sz="1100" dirty="0">
                          <a:effectLst/>
                          <a:latin typeface="Arial" panose="020B0604020202020204" pitchFamily="34" charset="0"/>
                          <a:ea typeface="Calibri" panose="020F0502020204030204" pitchFamily="34" charset="0"/>
                          <a:cs typeface="Arial" panose="020B0604020202020204" pitchFamily="34" charset="0"/>
                        </a:rPr>
                        <a:t>visits could include</a:t>
                      </a:r>
                    </a:p>
                    <a:p>
                      <a:pPr marL="342900" lvl="0" indent="-342900">
                        <a:lnSpc>
                          <a:spcPct val="107000"/>
                        </a:lnSpc>
                        <a:spcBef>
                          <a:spcPts val="300"/>
                        </a:spcBef>
                        <a:spcAft>
                          <a:spcPts val="0"/>
                        </a:spcAft>
                        <a:buFont typeface="Symbol" panose="05050102010706020507" pitchFamily="18" charset="2"/>
                        <a:buChar char=""/>
                        <a:tabLst>
                          <a:tab pos="608330" algn="l"/>
                          <a:tab pos="1254125" algn="l"/>
                          <a:tab pos="3399155" algn="l"/>
                        </a:tabLst>
                      </a:pPr>
                      <a:r>
                        <a:rPr lang="en-ZA" sz="1100" dirty="0">
                          <a:effectLst/>
                          <a:latin typeface="Arial" panose="020B0604020202020204" pitchFamily="34" charset="0"/>
                          <a:ea typeface="Times New Roman" panose="02020603050405020304" pitchFamily="18" charset="0"/>
                          <a:cs typeface="Arial" panose="020B0604020202020204" pitchFamily="34" charset="0"/>
                        </a:rPr>
                        <a:t>Enterprises that have benefitted from Amavulandlela Disability Fund and other SME support disbursements</a:t>
                      </a:r>
                    </a:p>
                    <a:p>
                      <a:pPr marL="342900" lvl="0" indent="-342900">
                        <a:lnSpc>
                          <a:spcPct val="107000"/>
                        </a:lnSpc>
                        <a:spcBef>
                          <a:spcPts val="300"/>
                        </a:spcBef>
                        <a:spcAft>
                          <a:spcPts val="0"/>
                        </a:spcAft>
                        <a:buFont typeface="Symbol" panose="05050102010706020507" pitchFamily="18" charset="2"/>
                        <a:buChar char=""/>
                        <a:tabLst>
                          <a:tab pos="608330" algn="l"/>
                          <a:tab pos="1254125" algn="l"/>
                          <a:tab pos="3399155" algn="l"/>
                        </a:tabLst>
                      </a:pPr>
                      <a:r>
                        <a:rPr lang="en-ZA" sz="1100" dirty="0">
                          <a:effectLst/>
                          <a:latin typeface="Arial" panose="020B0604020202020204" pitchFamily="34" charset="0"/>
                          <a:ea typeface="Times New Roman" panose="02020603050405020304" pitchFamily="18" charset="0"/>
                          <a:cs typeface="Arial" panose="020B0604020202020204" pitchFamily="34" charset="0"/>
                        </a:rPr>
                        <a:t>Organisations offering work readiness and enterprise development programmes and services to young people, inclusive of young people with disabilities </a:t>
                      </a:r>
                    </a:p>
                    <a:p>
                      <a:pPr marL="342900" lvl="0" indent="-342900">
                        <a:lnSpc>
                          <a:spcPct val="107000"/>
                        </a:lnSpc>
                        <a:spcBef>
                          <a:spcPts val="300"/>
                        </a:spcBef>
                        <a:spcAft>
                          <a:spcPts val="0"/>
                        </a:spcAft>
                        <a:buFont typeface="Symbol" panose="05050102010706020507" pitchFamily="18" charset="2"/>
                        <a:buChar char=""/>
                        <a:tabLst>
                          <a:tab pos="608330" algn="l"/>
                          <a:tab pos="1254125" algn="l"/>
                          <a:tab pos="3399155" algn="l"/>
                        </a:tabLst>
                      </a:pPr>
                      <a:r>
                        <a:rPr lang="en-ZA" sz="1100" dirty="0">
                          <a:effectLst/>
                          <a:latin typeface="Arial" panose="020B0604020202020204" pitchFamily="34" charset="0"/>
                          <a:ea typeface="Times New Roman" panose="02020603050405020304" pitchFamily="18" charset="0"/>
                          <a:cs typeface="Arial" panose="020B0604020202020204" pitchFamily="34" charset="0"/>
                        </a:rPr>
                        <a:t>Supported Employment Enterprises (factories)</a:t>
                      </a:r>
                    </a:p>
                    <a:p>
                      <a:pPr marL="342900" lvl="0" indent="-342900">
                        <a:lnSpc>
                          <a:spcPct val="107000"/>
                        </a:lnSpc>
                        <a:spcBef>
                          <a:spcPts val="300"/>
                        </a:spcBef>
                        <a:spcAft>
                          <a:spcPts val="0"/>
                        </a:spcAft>
                        <a:buFont typeface="Symbol" panose="05050102010706020507" pitchFamily="18" charset="2"/>
                        <a:buChar char=""/>
                        <a:tabLst>
                          <a:tab pos="608330" algn="l"/>
                          <a:tab pos="1254125" algn="l"/>
                          <a:tab pos="3399155" algn="l"/>
                        </a:tabLst>
                      </a:pPr>
                      <a:r>
                        <a:rPr lang="en-ZA" sz="1100" dirty="0">
                          <a:effectLst/>
                          <a:latin typeface="Arial" panose="020B0604020202020204" pitchFamily="34" charset="0"/>
                          <a:ea typeface="Times New Roman" panose="02020603050405020304" pitchFamily="18" charset="0"/>
                          <a:cs typeface="Arial" panose="020B0604020202020204" pitchFamily="34" charset="0"/>
                        </a:rPr>
                        <a:t>In workplaces, by leadership with employees with disabilities</a:t>
                      </a:r>
                    </a:p>
                  </a:txBody>
                  <a:tcPr marL="68580" marR="68580" marT="0" marB="0">
                    <a:solidFill>
                      <a:schemeClr val="accent1">
                        <a:lumMod val="40000"/>
                        <a:lumOff val="60000"/>
                      </a:schemeClr>
                    </a:solidFill>
                  </a:tcPr>
                </a:tc>
                <a:tc>
                  <a:txBody>
                    <a:bodyPr/>
                    <a:lstStyle/>
                    <a:p>
                      <a:pPr>
                        <a:lnSpc>
                          <a:spcPct val="115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18-22 Nov</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7 SI military base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Youth camp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Phalaborwa</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Department of Social Development</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7% of which are young persons with disabilities.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Mr. Dinko Selala</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0824534467</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r h="370840">
                <a:tc>
                  <a:txBody>
                    <a:bodyPr/>
                    <a:lstStyle/>
                    <a:p>
                      <a:pPr>
                        <a:lnSpc>
                          <a:spcPct val="107000"/>
                        </a:lnSpc>
                        <a:spcBef>
                          <a:spcPts val="300"/>
                        </a:spcBef>
                        <a:spcAft>
                          <a:spcPts val="300"/>
                        </a:spcAft>
                      </a:pPr>
                      <a:r>
                        <a:rPr lang="en-ZA" sz="1100" kern="1200">
                          <a:effectLst/>
                          <a:latin typeface="Arial" panose="020B0604020202020204" pitchFamily="34" charset="0"/>
                          <a:ea typeface="Times New Roman" panose="02020603050405020304" pitchFamily="18" charset="0"/>
                          <a:cs typeface="Arial" panose="020B0604020202020204" pitchFamily="34" charset="0"/>
                        </a:rPr>
                        <a:t>19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Free State</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Mangaung</a:t>
                      </a:r>
                    </a:p>
                  </a:txBody>
                  <a:tcPr marL="68580" marR="68580" marT="0" marB="0">
                    <a:solidFill>
                      <a:schemeClr val="accent1">
                        <a:lumMod val="40000"/>
                        <a:lumOff val="60000"/>
                      </a:schemeClr>
                    </a:solidFill>
                  </a:tcPr>
                </a:tc>
                <a:tc>
                  <a:txBody>
                    <a:bodyPr/>
                    <a:lstStyle/>
                    <a:p>
                      <a:pPr>
                        <a:spcBef>
                          <a:spcPts val="300"/>
                        </a:spcBef>
                        <a:spcAft>
                          <a:spcPts val="300"/>
                        </a:spcAft>
                      </a:pPr>
                      <a:r>
                        <a:rPr lang="en-ZA" sz="1100" kern="1200">
                          <a:effectLst/>
                          <a:latin typeface="Arial" panose="020B0604020202020204" pitchFamily="34" charset="0"/>
                          <a:ea typeface="Times New Roman" panose="02020603050405020304" pitchFamily="18" charset="0"/>
                          <a:cs typeface="Times New Roman" panose="02020603050405020304" pitchFamily="18" charset="0"/>
                        </a:rPr>
                        <a:t>Launch of Dyslexia One on One organisation </a:t>
                      </a:r>
                      <a:endParaRPr lang="en-ZA"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Aft>
                          <a:spcPts val="0"/>
                        </a:spcAft>
                      </a:pPr>
                      <a:r>
                        <a:rPr lang="en-ZA" sz="1100">
                          <a:effectLst/>
                          <a:latin typeface="Arial" panose="020B0604020202020204" pitchFamily="34" charset="0"/>
                          <a:ea typeface="Calibri" panose="020F0502020204030204" pitchFamily="34" charset="0"/>
                          <a:cs typeface="Times New Roman" panose="02020603050405020304" pitchFamily="18" charset="0"/>
                        </a:rPr>
                        <a:t>Kagisanong Community Hall, Bloemfontein</a:t>
                      </a:r>
                    </a:p>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09h00</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kern="1200">
                          <a:effectLst/>
                          <a:latin typeface="Arial" panose="020B0604020202020204" pitchFamily="34" charset="0"/>
                          <a:ea typeface="Calibri" panose="020F0502020204030204" pitchFamily="34" charset="0"/>
                          <a:cs typeface="Arial" panose="020B0604020202020204" pitchFamily="34" charset="0"/>
                        </a:rPr>
                        <a:t>Free State Provincial Government</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Launch of the Free State Chapter of the Dyslexia Network of South Africa, formed in 2018 by young activists with dyslexia</a:t>
                      </a:r>
                    </a:p>
                  </a:txBody>
                  <a:tcPr marL="68580" marR="68580" marT="0" marB="0">
                    <a:solidFill>
                      <a:schemeClr val="accent1">
                        <a:lumMod val="40000"/>
                        <a:lumOff val="60000"/>
                      </a:schemeClr>
                    </a:solidFill>
                  </a:tcPr>
                </a:tc>
                <a:tc>
                  <a:txBody>
                    <a:bodyPr/>
                    <a:lstStyle/>
                    <a:p>
                      <a:pPr>
                        <a:lnSpc>
                          <a:spcPct val="107000"/>
                        </a:lnSpc>
                        <a:spcBef>
                          <a:spcPts val="300"/>
                        </a:spcBef>
                        <a:spcAft>
                          <a:spcPts val="0"/>
                        </a:spcAft>
                      </a:pPr>
                      <a:r>
                        <a:rPr lang="en-ZA" sz="1100" dirty="0">
                          <a:effectLst/>
                          <a:latin typeface="Arial" panose="020B0604020202020204" pitchFamily="34" charset="0"/>
                          <a:ea typeface="Calibri" panose="020F0502020204030204" pitchFamily="34" charset="0"/>
                          <a:cs typeface="Times New Roman" panose="02020603050405020304" pitchFamily="18" charset="0"/>
                        </a:rPr>
                        <a:t>Florence Letsoalo</a:t>
                      </a:r>
                    </a:p>
                    <a:p>
                      <a:pPr>
                        <a:lnSpc>
                          <a:spcPct val="107000"/>
                        </a:lnSpc>
                        <a:spcAft>
                          <a:spcPts val="0"/>
                        </a:spcAft>
                      </a:pPr>
                      <a:r>
                        <a:rPr lang="en-ZA" sz="11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Florence.letsoalo@fspremier.gov.za</a:t>
                      </a:r>
                      <a:r>
                        <a:rPr lang="en-ZA" sz="1100" dirty="0">
                          <a:effectLst/>
                          <a:latin typeface="Arial" panose="020B0604020202020204" pitchFamily="34" charset="0"/>
                          <a:ea typeface="Calibri" panose="020F0502020204030204" pitchFamily="34" charset="0"/>
                          <a:cs typeface="Arial" panose="020B0604020202020204" pitchFamily="34" charset="0"/>
                        </a:rPr>
                        <a: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051 403 3971</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bl>
          </a:graphicData>
        </a:graphic>
      </p:graphicFrame>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514349" y="337742"/>
            <a:ext cx="1314450" cy="1244600"/>
          </a:xfrm>
          <a:prstGeom prst="rect">
            <a:avLst/>
          </a:prstGeom>
        </p:spPr>
      </p:pic>
    </p:spTree>
    <p:extLst>
      <p:ext uri="{BB962C8B-B14F-4D97-AF65-F5344CB8AC3E}">
        <p14:creationId xmlns:p14="http://schemas.microsoft.com/office/powerpoint/2010/main" val="2216266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4" y="396083"/>
            <a:ext cx="9439275" cy="1127918"/>
          </a:xfrm>
          <a:solidFill>
            <a:schemeClr val="accent1">
              <a:lumMod val="60000"/>
              <a:lumOff val="40000"/>
            </a:schemeClr>
          </a:solidFill>
        </p:spPr>
        <p:txBody>
          <a:bodyPr>
            <a:noAutofit/>
          </a:bodyPr>
          <a:lstStyle/>
          <a:p>
            <a:pPr algn="ctr"/>
            <a:r>
              <a:rPr lang="en-ZA" sz="2000" b="1" dirty="0"/>
              <a:t>Week 3 (17-23 November)</a:t>
            </a:r>
            <a:r>
              <a:rPr lang="en-ZA" sz="2000" dirty="0"/>
              <a:t/>
            </a:r>
            <a:br>
              <a:rPr lang="en-ZA" sz="2000" dirty="0"/>
            </a:br>
            <a:r>
              <a:rPr lang="en-ZA" sz="2000" b="1" dirty="0"/>
              <a:t>Persons with disabilities as equal players in building inclusive economies </a:t>
            </a:r>
            <a:r>
              <a:rPr lang="en-ZA" sz="2000" dirty="0"/>
              <a:t/>
            </a:r>
            <a:br>
              <a:rPr lang="en-ZA" sz="2000" dirty="0"/>
            </a:br>
            <a:r>
              <a:rPr lang="en-ZA" sz="2000" dirty="0"/>
              <a:t>National Priority 1: Economic Transformation &amp; Job Creation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1187136"/>
              </p:ext>
            </p:extLst>
          </p:nvPr>
        </p:nvGraphicFramePr>
        <p:xfrm>
          <a:off x="838199" y="1582342"/>
          <a:ext cx="10515600" cy="4253231"/>
        </p:xfrm>
        <a:graphic>
          <a:graphicData uri="http://schemas.openxmlformats.org/drawingml/2006/table">
            <a:tbl>
              <a:tblPr firstRow="1" bandRow="1">
                <a:tableStyleId>{00A15C55-8517-42AA-B614-E9B94910E393}</a:tableStyleId>
              </a:tblPr>
              <a:tblGrid>
                <a:gridCol w="790575"/>
                <a:gridCol w="800100"/>
                <a:gridCol w="742950"/>
                <a:gridCol w="1343026"/>
                <a:gridCol w="857250"/>
                <a:gridCol w="552450"/>
                <a:gridCol w="1362075"/>
                <a:gridCol w="2898774"/>
                <a:gridCol w="1168400"/>
              </a:tblGrid>
              <a:tr h="370840">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DATE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PROVINCE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DISTRICT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EVENT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VENUE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TIME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HOST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INFORMATION</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CONTACT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r>
              <a:tr h="370840">
                <a:tc>
                  <a:txBody>
                    <a:bodyPr/>
                    <a:lstStyle/>
                    <a:p>
                      <a:pPr algn="just">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19 Nov</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North West</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Dr Ruth Segomotsi Mompati</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Disability Rights Seminar</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Taung</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11h00</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Dept Community Safety&amp; Transport </a:t>
                      </a: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Dr Ruth Segomotsi Mompati District Municipality</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Focus will be on the THEME- “Persons with Disabilities as owners of the economy” Community dialogue</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Mr Pico </a:t>
                      </a:r>
                      <a:r>
                        <a:rPr lang="en-ZA" sz="1100" dirty="0" err="1">
                          <a:effectLst/>
                          <a:latin typeface="Arial" panose="020B0604020202020204" pitchFamily="34" charset="0"/>
                          <a:ea typeface="Calibri" panose="020F0502020204030204" pitchFamily="34" charset="0"/>
                          <a:cs typeface="Arial" panose="020B0604020202020204" pitchFamily="34" charset="0"/>
                        </a:rPr>
                        <a:t>Gabanakgosi</a:t>
                      </a:r>
                      <a:endParaRPr lang="en-ZA" sz="1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082 558 8324</a:t>
                      </a:r>
                    </a:p>
                  </a:txBody>
                  <a:tcPr marL="68580" marR="68580" marT="0" marB="0">
                    <a:solidFill>
                      <a:schemeClr val="accent1">
                        <a:lumMod val="40000"/>
                        <a:lumOff val="60000"/>
                      </a:schemeClr>
                    </a:solidFill>
                  </a:tcPr>
                </a:tc>
              </a:tr>
              <a:tr h="370840">
                <a:tc>
                  <a:txBody>
                    <a:bodyPr/>
                    <a:lstStyle/>
                    <a:p>
                      <a:pPr>
                        <a:lnSpc>
                          <a:spcPct val="107000"/>
                        </a:lnSpc>
                        <a:spcBef>
                          <a:spcPts val="300"/>
                        </a:spcBef>
                        <a:spcAft>
                          <a:spcPts val="300"/>
                        </a:spcAft>
                      </a:pPr>
                      <a:r>
                        <a:rPr lang="en-ZA" sz="1100" kern="1200" dirty="0">
                          <a:effectLst/>
                          <a:latin typeface="Arial" panose="020B0604020202020204" pitchFamily="34" charset="0"/>
                          <a:ea typeface="Times New Roman" panose="02020603050405020304" pitchFamily="18" charset="0"/>
                          <a:cs typeface="Arial" panose="020B0604020202020204" pitchFamily="34" charset="0"/>
                        </a:rPr>
                        <a:t>19-21 Nov</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Gauteng</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Disability Inspections and audits on Reasonable Accommodation  and Assistive Devices in the provinces</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Gauteng North offices</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kern="1200" dirty="0">
                          <a:effectLst/>
                          <a:latin typeface="Arial" panose="020B0604020202020204" pitchFamily="34" charset="0"/>
                          <a:ea typeface="Calibri" panose="020F0502020204030204" pitchFamily="34" charset="0"/>
                          <a:cs typeface="Arial" panose="020B0604020202020204" pitchFamily="34" charset="0"/>
                        </a:rPr>
                        <a:t>Department of Employment and Labour </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Department of Employment and Labour Employees with disabilities and supervisors/managers</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Moramang Hlalele </a:t>
                      </a:r>
                      <a:r>
                        <a:rPr lang="en-ZA" sz="11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Moramang.Hlalele@labour.gov.za</a:t>
                      </a:r>
                      <a:r>
                        <a:rPr lang="en-ZA" sz="1100" dirty="0">
                          <a:effectLst/>
                          <a:latin typeface="Arial" panose="020B0604020202020204" pitchFamily="34" charset="0"/>
                          <a:ea typeface="Calibri" panose="020F0502020204030204" pitchFamily="34" charset="0"/>
                          <a:cs typeface="Arial" panose="020B0604020202020204" pitchFamily="34" charset="0"/>
                        </a:rPr>
                        <a:t> </a:t>
                      </a:r>
                    </a:p>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012 309 4734</a:t>
                      </a:r>
                    </a:p>
                  </a:txBody>
                  <a:tcPr marL="68580" marR="68580" marT="0" marB="0">
                    <a:solidFill>
                      <a:schemeClr val="accent1">
                        <a:lumMod val="20000"/>
                        <a:lumOff val="80000"/>
                      </a:schemeClr>
                    </a:solidFill>
                  </a:tcPr>
                </a:tc>
              </a:tr>
              <a:tr h="370840">
                <a:tc>
                  <a:txBody>
                    <a:bodyPr/>
                    <a:lstStyle/>
                    <a:p>
                      <a:pPr>
                        <a:lnSpc>
                          <a:spcPct val="107000"/>
                        </a:lnSpc>
                        <a:spcBef>
                          <a:spcPts val="300"/>
                        </a:spcBef>
                        <a:spcAft>
                          <a:spcPts val="300"/>
                        </a:spcAft>
                      </a:pPr>
                      <a:r>
                        <a:rPr lang="en-ZA" sz="1100" kern="1200" dirty="0">
                          <a:effectLst/>
                          <a:latin typeface="Arial" panose="020B0604020202020204" pitchFamily="34" charset="0"/>
                          <a:ea typeface="Times New Roman" panose="02020603050405020304" pitchFamily="18" charset="0"/>
                          <a:cs typeface="Arial" panose="020B0604020202020204" pitchFamily="34" charset="0"/>
                        </a:rPr>
                        <a:t>19 Nov</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gridSpan="8">
                  <a:txBody>
                    <a:bodyPr/>
                    <a:lstStyle/>
                    <a:p>
                      <a:pPr>
                        <a:spcBef>
                          <a:spcPts val="300"/>
                        </a:spcBef>
                        <a:spcAft>
                          <a:spcPts val="300"/>
                        </a:spcAft>
                      </a:pPr>
                      <a:r>
                        <a:rPr lang="en-ZA" sz="1100" dirty="0">
                          <a:effectLst/>
                          <a:latin typeface="Arial" panose="020B0604020202020204" pitchFamily="34" charset="0"/>
                          <a:ea typeface="Times New Roman" panose="02020603050405020304" pitchFamily="18" charset="0"/>
                          <a:cs typeface="Arial" panose="020B0604020202020204" pitchFamily="34" charset="0"/>
                        </a:rPr>
                        <a:t>International Men’s Day</a:t>
                      </a:r>
                    </a:p>
                    <a:p>
                      <a:pPr>
                        <a:lnSpc>
                          <a:spcPct val="107000"/>
                        </a:lnSpc>
                        <a:spcBef>
                          <a:spcPts val="300"/>
                        </a:spcBef>
                        <a:spcAft>
                          <a:spcPts val="300"/>
                        </a:spcAft>
                      </a:pPr>
                      <a:r>
                        <a:rPr lang="en-ZA" sz="11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http://www.internationalmensday.com/</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hMerge="1">
                  <a:txBody>
                    <a:bodyPr/>
                    <a:lstStyle/>
                    <a:p>
                      <a:pPr>
                        <a:lnSpc>
                          <a:spcPct val="107000"/>
                        </a:lnSpc>
                        <a:spcBef>
                          <a:spcPts val="300"/>
                        </a:spcBef>
                        <a:spcAft>
                          <a:spcPts val="300"/>
                        </a:spcAft>
                      </a:pPr>
                      <a:endParaRPr lang="en-ZA"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hMerge="1">
                  <a:txBody>
                    <a:bodyPr/>
                    <a:lstStyle/>
                    <a:p>
                      <a:pPr>
                        <a:lnSpc>
                          <a:spcPct val="110000"/>
                        </a:lnSpc>
                        <a:spcBef>
                          <a:spcPts val="300"/>
                        </a:spcBef>
                      </a:pPr>
                      <a:endParaRPr lang="en-ZA" sz="1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40000"/>
                        <a:lumOff val="60000"/>
                      </a:schemeClr>
                    </a:solidFill>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pPr>
                        <a:lnSpc>
                          <a:spcPct val="107000"/>
                        </a:lnSpc>
                        <a:spcBef>
                          <a:spcPts val="300"/>
                        </a:spcBef>
                        <a:spcAft>
                          <a:spcPts val="300"/>
                        </a:spcAft>
                      </a:pP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r>
              <a:tr h="370840">
                <a:tc>
                  <a:txBody>
                    <a:bodyPr/>
                    <a:lstStyle/>
                    <a:p>
                      <a:pPr>
                        <a:lnSpc>
                          <a:spcPct val="107000"/>
                        </a:lnSpc>
                        <a:spcBef>
                          <a:spcPts val="300"/>
                        </a:spcBef>
                        <a:spcAft>
                          <a:spcPts val="300"/>
                        </a:spcAft>
                      </a:pPr>
                      <a:r>
                        <a:rPr lang="en-ZA" sz="1100" kern="1200" dirty="0">
                          <a:effectLst/>
                          <a:latin typeface="Arial" panose="020B0604020202020204" pitchFamily="34" charset="0"/>
                          <a:ea typeface="Times New Roman" panose="02020603050405020304" pitchFamily="18" charset="0"/>
                          <a:cs typeface="Arial" panose="020B0604020202020204" pitchFamily="34" charset="0"/>
                        </a:rPr>
                        <a:t>20 Nov</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Western Cape</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City of Cape Town</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Children’s Parliament</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National Assembly</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kern="1200" dirty="0">
                          <a:effectLst/>
                          <a:latin typeface="Arial" panose="020B0604020202020204" pitchFamily="34" charset="0"/>
                          <a:ea typeface="Calibri" panose="020F0502020204030204" pitchFamily="34" charset="0"/>
                          <a:cs typeface="Arial" panose="020B0604020202020204" pitchFamily="34" charset="0"/>
                        </a:rPr>
                        <a:t>Departments of Social Development and International Relations and Cooperation</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South African celebrations of 30</a:t>
                      </a:r>
                      <a:r>
                        <a:rPr lang="en-ZA" sz="1100" baseline="30000" dirty="0">
                          <a:effectLst/>
                          <a:latin typeface="Arial" panose="020B0604020202020204" pitchFamily="34" charset="0"/>
                          <a:ea typeface="Calibri" panose="020F0502020204030204" pitchFamily="34" charset="0"/>
                          <a:cs typeface="Arial" panose="020B0604020202020204" pitchFamily="34" charset="0"/>
                        </a:rPr>
                        <a:t>th</a:t>
                      </a:r>
                      <a:r>
                        <a:rPr lang="en-ZA" sz="1100" dirty="0">
                          <a:effectLst/>
                          <a:latin typeface="Arial" panose="020B0604020202020204" pitchFamily="34" charset="0"/>
                          <a:ea typeface="Calibri" panose="020F0502020204030204" pitchFamily="34" charset="0"/>
                          <a:cs typeface="Arial" panose="020B0604020202020204" pitchFamily="34" charset="0"/>
                        </a:rPr>
                        <a:t> Anniversary of the Convention on the Rights of the Child</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David Chabalala</a:t>
                      </a:r>
                    </a:p>
                    <a:p>
                      <a:pPr>
                        <a:lnSpc>
                          <a:spcPct val="107000"/>
                        </a:lnSpc>
                        <a:spcBef>
                          <a:spcPts val="300"/>
                        </a:spcBef>
                        <a:spcAft>
                          <a:spcPts val="300"/>
                        </a:spcAft>
                      </a:pPr>
                      <a:r>
                        <a:rPr lang="en-ZA" sz="11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DavidC@dsd.gov.za</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r>
            </a:tbl>
          </a:graphicData>
        </a:graphic>
      </p:graphicFrame>
      <p:pic>
        <p:nvPicPr>
          <p:cNvPr id="5" name="Picture 4"/>
          <p:cNvPicPr/>
          <p:nvPr/>
        </p:nvPicPr>
        <p:blipFill>
          <a:blip r:embed="rId5" cstate="print">
            <a:extLst>
              <a:ext uri="{28A0092B-C50C-407E-A947-70E740481C1C}">
                <a14:useLocalDpi xmlns:a14="http://schemas.microsoft.com/office/drawing/2010/main" val="0"/>
              </a:ext>
            </a:extLst>
          </a:blip>
          <a:stretch>
            <a:fillRect/>
          </a:stretch>
        </p:blipFill>
        <p:spPr>
          <a:xfrm>
            <a:off x="514349" y="337742"/>
            <a:ext cx="1314450" cy="1244600"/>
          </a:xfrm>
          <a:prstGeom prst="rect">
            <a:avLst/>
          </a:prstGeom>
        </p:spPr>
      </p:pic>
    </p:spTree>
    <p:extLst>
      <p:ext uri="{BB962C8B-B14F-4D97-AF65-F5344CB8AC3E}">
        <p14:creationId xmlns:p14="http://schemas.microsoft.com/office/powerpoint/2010/main" val="4089955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4" y="396083"/>
            <a:ext cx="9439275" cy="1127918"/>
          </a:xfrm>
          <a:solidFill>
            <a:schemeClr val="accent1">
              <a:lumMod val="60000"/>
              <a:lumOff val="40000"/>
            </a:schemeClr>
          </a:solidFill>
        </p:spPr>
        <p:txBody>
          <a:bodyPr>
            <a:noAutofit/>
          </a:bodyPr>
          <a:lstStyle/>
          <a:p>
            <a:pPr algn="ctr"/>
            <a:r>
              <a:rPr lang="en-ZA" sz="2000" b="1" dirty="0"/>
              <a:t>Week 3 (17-23 November)</a:t>
            </a:r>
            <a:r>
              <a:rPr lang="en-ZA" sz="2000" dirty="0"/>
              <a:t/>
            </a:r>
            <a:br>
              <a:rPr lang="en-ZA" sz="2000" dirty="0"/>
            </a:br>
            <a:r>
              <a:rPr lang="en-ZA" sz="2000" b="1" dirty="0"/>
              <a:t>Persons with disabilities as equal players in building inclusive economies </a:t>
            </a:r>
            <a:r>
              <a:rPr lang="en-ZA" sz="2000" dirty="0"/>
              <a:t/>
            </a:r>
            <a:br>
              <a:rPr lang="en-ZA" sz="2000" dirty="0"/>
            </a:br>
            <a:r>
              <a:rPr lang="en-ZA" sz="2000" dirty="0"/>
              <a:t>National Priority 1: Economic Transformation &amp; Job Creation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82526550"/>
              </p:ext>
            </p:extLst>
          </p:nvPr>
        </p:nvGraphicFramePr>
        <p:xfrm>
          <a:off x="838199" y="1582342"/>
          <a:ext cx="10515600" cy="4649154"/>
        </p:xfrm>
        <a:graphic>
          <a:graphicData uri="http://schemas.openxmlformats.org/drawingml/2006/table">
            <a:tbl>
              <a:tblPr firstRow="1" bandRow="1">
                <a:tableStyleId>{00A15C55-8517-42AA-B614-E9B94910E393}</a:tableStyleId>
              </a:tblPr>
              <a:tblGrid>
                <a:gridCol w="790575"/>
                <a:gridCol w="800100"/>
                <a:gridCol w="742950"/>
                <a:gridCol w="1038226"/>
                <a:gridCol w="971550"/>
                <a:gridCol w="733425"/>
                <a:gridCol w="1171575"/>
                <a:gridCol w="3098799"/>
                <a:gridCol w="1168400"/>
              </a:tblGrid>
              <a:tr h="370840">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DATE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PROVINCE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DISTRICT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EVENT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VENUE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TIME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HOST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INFORMATION</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CONTACT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r>
              <a:tr h="370840">
                <a:tc>
                  <a:txBody>
                    <a:bodyPr/>
                    <a:lstStyle/>
                    <a:p>
                      <a:pPr>
                        <a:lnSpc>
                          <a:spcPct val="107000"/>
                        </a:lnSpc>
                        <a:spcBef>
                          <a:spcPts val="300"/>
                        </a:spcBef>
                        <a:spcAft>
                          <a:spcPts val="300"/>
                        </a:spcAft>
                      </a:pPr>
                      <a:r>
                        <a:rPr lang="en-ZA" sz="1100" kern="1200" dirty="0">
                          <a:effectLst/>
                          <a:latin typeface="Arial" panose="020B0604020202020204" pitchFamily="34" charset="0"/>
                          <a:ea typeface="Times New Roman" panose="02020603050405020304" pitchFamily="18" charset="0"/>
                          <a:cs typeface="Arial" panose="020B0604020202020204" pitchFamily="34" charset="0"/>
                        </a:rPr>
                        <a:t>20 Nov</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Eastern Cape</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Chris Hani</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11</a:t>
                      </a:r>
                      <a:r>
                        <a:rPr lang="en-ZA" sz="1100" baseline="30000">
                          <a:effectLst/>
                          <a:latin typeface="Arial" panose="020B0604020202020204" pitchFamily="34" charset="0"/>
                          <a:ea typeface="Calibri" panose="020F0502020204030204" pitchFamily="34" charset="0"/>
                          <a:cs typeface="Arial" panose="020B0604020202020204" pitchFamily="34" charset="0"/>
                        </a:rPr>
                        <a:t>th</a:t>
                      </a:r>
                      <a:r>
                        <a:rPr lang="en-ZA" sz="1100">
                          <a:effectLst/>
                          <a:latin typeface="Arial" panose="020B0604020202020204" pitchFamily="34" charset="0"/>
                          <a:ea typeface="Calibri" panose="020F0502020204030204" pitchFamily="34" charset="0"/>
                          <a:cs typeface="Arial" panose="020B0604020202020204" pitchFamily="34" charset="0"/>
                        </a:rPr>
                        <a:t> Anniversary of Emadlelweni Special Day Care Centre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Indwe, Queenstown</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Times New Roman" panose="02020603050405020304" pitchFamily="18" charset="0"/>
                        </a:rPr>
                        <a:t> </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Emadlelweni Special Day Care Centre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The organisation is celebrating their 11</a:t>
                      </a:r>
                      <a:r>
                        <a:rPr lang="en-ZA" sz="1100" baseline="30000">
                          <a:effectLst/>
                          <a:latin typeface="Arial" panose="020B0604020202020204" pitchFamily="34" charset="0"/>
                          <a:ea typeface="Calibri" panose="020F0502020204030204" pitchFamily="34" charset="0"/>
                          <a:cs typeface="Arial" panose="020B0604020202020204" pitchFamily="34" charset="0"/>
                        </a:rPr>
                        <a:t>th</a:t>
                      </a:r>
                      <a:r>
                        <a:rPr lang="en-ZA" sz="1100">
                          <a:effectLst/>
                          <a:latin typeface="Arial" panose="020B0604020202020204" pitchFamily="34" charset="0"/>
                          <a:ea typeface="Calibri" panose="020F0502020204030204" pitchFamily="34" charset="0"/>
                          <a:cs typeface="Arial" panose="020B0604020202020204" pitchFamily="34" charset="0"/>
                        </a:rPr>
                        <a:t> Anniversary with a Disability Rights Awareness and Thanksgiving Day</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ZA" sz="1100" b="1" i="1" kern="1200">
                          <a:solidFill>
                            <a:srgbClr val="FF0000"/>
                          </a:solidFill>
                          <a:effectLst/>
                          <a:latin typeface="Arial" panose="020B0604020202020204" pitchFamily="34" charset="0"/>
                          <a:ea typeface="Times New Roman" panose="02020603050405020304" pitchFamily="18" charset="0"/>
                          <a:cs typeface="Arial" panose="020B0604020202020204" pitchFamily="34" charset="0"/>
                        </a:rPr>
                        <a:t>NB Looking for partners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Zithulele Dlephu</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078 302 0294</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ZA" sz="1100"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Emadlelweni888@gmail.com</a:t>
                      </a: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20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Vhembe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Training on PSS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Diiteleni disability centre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Vhembe District Municipality</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Empowerment of persons with disabilities and centre managers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30 persons with disabilities and centre managers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Tshishonga MS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072 488 3065 Vhembe District coordinator</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r h="370840">
                <a:tc>
                  <a:txBody>
                    <a:bodyPr/>
                    <a:lstStyle/>
                    <a:p>
                      <a:pPr algn="just">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20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Western Cape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Cape Winelands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Tea-Time Talk: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Job Creation</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Breede Valley APD</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10h00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APD Breede Valley</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Booking essential</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info@bvapd.org.za</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dirty="0">
                          <a:effectLst/>
                          <a:latin typeface="Arial" panose="020B0604020202020204" pitchFamily="34" charset="0"/>
                          <a:ea typeface="Calibri" panose="020F0502020204030204" pitchFamily="34" charset="0"/>
                          <a:cs typeface="Arial" panose="020B0604020202020204" pitchFamily="34" charset="0"/>
                        </a:rPr>
                        <a:t>023 347 2002</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20-22 Nov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North West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Bojanala Platinum</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Business Management Training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Skills Development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Rustenburg Municipality</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spcAft>
                          <a:spcPts val="200"/>
                        </a:spcAft>
                      </a:pPr>
                      <a:r>
                        <a:rPr lang="en-ZA" sz="1100" dirty="0">
                          <a:solidFill>
                            <a:srgbClr val="000000"/>
                          </a:solidFill>
                          <a:effectLst/>
                          <a:latin typeface="Arial" panose="020B0604020202020204" pitchFamily="34" charset="0"/>
                          <a:cs typeface="Arial" panose="020B0604020202020204" pitchFamily="34" charset="0"/>
                        </a:rPr>
                        <a:t> </a:t>
                      </a:r>
                      <a:endParaRPr lang="en-ZA" sz="1100" dirty="0">
                        <a:effectLst/>
                        <a:latin typeface="Arial" panose="020B060402020202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spc="-15" dirty="0">
                          <a:solidFill>
                            <a:srgbClr val="000000"/>
                          </a:solidFill>
                          <a:effectLst/>
                          <a:latin typeface="Arial" panose="020B0604020202020204" pitchFamily="34" charset="0"/>
                          <a:ea typeface="Calibri" panose="020F0502020204030204" pitchFamily="34" charset="0"/>
                          <a:cs typeface="Arial" panose="020B0604020202020204" pitchFamily="34" charset="0"/>
                        </a:rPr>
                        <a:t>10h00</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Economic Development, Environment, Conservation and Tourism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Persons with Disabilities empowered on  Co-operatives and SMME’s</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Mr </a:t>
                      </a:r>
                      <a:r>
                        <a:rPr lang="en-ZA" sz="1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Lawrance</a:t>
                      </a: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ZA" sz="1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Lenyora</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072 842 9142</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r h="370840">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21 Nov</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Vhembe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Training on the White Paper on the Rights of Persons with Disabilities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err="1">
                          <a:effectLst/>
                          <a:latin typeface="Arial" panose="020B0604020202020204" pitchFamily="34" charset="0"/>
                          <a:ea typeface="Calibri" panose="020F0502020204030204" pitchFamily="34" charset="0"/>
                          <a:cs typeface="Arial" panose="020B0604020202020204" pitchFamily="34" charset="0"/>
                        </a:rPr>
                        <a:t>Diiteleni</a:t>
                      </a:r>
                      <a:r>
                        <a:rPr lang="en-ZA" sz="1100" dirty="0">
                          <a:effectLst/>
                          <a:latin typeface="Arial" panose="020B0604020202020204" pitchFamily="34" charset="0"/>
                          <a:ea typeface="Calibri" panose="020F0502020204030204" pitchFamily="34" charset="0"/>
                          <a:cs typeface="Arial" panose="020B0604020202020204" pitchFamily="34" charset="0"/>
                        </a:rPr>
                        <a:t> disability centre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09:00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Vhembe District Municipality</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Empowerment of persons with disabilities and centre managers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30 persons with disabilities and centre managers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dirty="0" err="1">
                          <a:effectLst/>
                          <a:latin typeface="Arial" panose="020B0604020202020204" pitchFamily="34" charset="0"/>
                          <a:ea typeface="Calibri" panose="020F0502020204030204" pitchFamily="34" charset="0"/>
                          <a:cs typeface="Arial" panose="020B0604020202020204" pitchFamily="34" charset="0"/>
                        </a:rPr>
                        <a:t>Tshishonga</a:t>
                      </a:r>
                      <a:r>
                        <a:rPr lang="en-GB" sz="1100" dirty="0">
                          <a:effectLst/>
                          <a:latin typeface="Arial" panose="020B0604020202020204" pitchFamily="34" charset="0"/>
                          <a:ea typeface="Calibri" panose="020F0502020204030204" pitchFamily="34" charset="0"/>
                          <a:cs typeface="Arial" panose="020B0604020202020204" pitchFamily="34" charset="0"/>
                        </a:rPr>
                        <a:t> MS</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dirty="0">
                          <a:effectLst/>
                          <a:latin typeface="Arial" panose="020B0604020202020204" pitchFamily="34" charset="0"/>
                          <a:ea typeface="Calibri" panose="020F0502020204030204" pitchFamily="34" charset="0"/>
                          <a:cs typeface="Arial" panose="020B0604020202020204" pitchFamily="34" charset="0"/>
                        </a:rPr>
                        <a:t>072 488 3065 Vhembe District coordinator</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bl>
          </a:graphicData>
        </a:graphic>
      </p:graphicFrame>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514349" y="337742"/>
            <a:ext cx="1314450" cy="1244600"/>
          </a:xfrm>
          <a:prstGeom prst="rect">
            <a:avLst/>
          </a:prstGeom>
        </p:spPr>
      </p:pic>
    </p:spTree>
    <p:extLst>
      <p:ext uri="{BB962C8B-B14F-4D97-AF65-F5344CB8AC3E}">
        <p14:creationId xmlns:p14="http://schemas.microsoft.com/office/powerpoint/2010/main" val="1695513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4" y="396083"/>
            <a:ext cx="9439275" cy="1127918"/>
          </a:xfrm>
          <a:solidFill>
            <a:schemeClr val="accent1">
              <a:lumMod val="60000"/>
              <a:lumOff val="40000"/>
            </a:schemeClr>
          </a:solidFill>
        </p:spPr>
        <p:txBody>
          <a:bodyPr>
            <a:noAutofit/>
          </a:bodyPr>
          <a:lstStyle/>
          <a:p>
            <a:pPr algn="ctr"/>
            <a:r>
              <a:rPr lang="en-ZA" sz="2000" b="1" dirty="0"/>
              <a:t>Week 3 (17-23 November)</a:t>
            </a:r>
            <a:r>
              <a:rPr lang="en-ZA" sz="2000" dirty="0"/>
              <a:t/>
            </a:r>
            <a:br>
              <a:rPr lang="en-ZA" sz="2000" dirty="0"/>
            </a:br>
            <a:r>
              <a:rPr lang="en-ZA" sz="2000" b="1" dirty="0"/>
              <a:t>Persons with disabilities as equal players in building inclusive economies </a:t>
            </a:r>
            <a:r>
              <a:rPr lang="en-ZA" sz="2000" dirty="0"/>
              <a:t/>
            </a:r>
            <a:br>
              <a:rPr lang="en-ZA" sz="2000" dirty="0"/>
            </a:br>
            <a:r>
              <a:rPr lang="en-ZA" sz="2000" dirty="0"/>
              <a:t>National Priority 1: Economic Transformation &amp; Job Creation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6177223"/>
              </p:ext>
            </p:extLst>
          </p:nvPr>
        </p:nvGraphicFramePr>
        <p:xfrm>
          <a:off x="838199" y="1582342"/>
          <a:ext cx="10515600" cy="4672967"/>
        </p:xfrm>
        <a:graphic>
          <a:graphicData uri="http://schemas.openxmlformats.org/drawingml/2006/table">
            <a:tbl>
              <a:tblPr firstRow="1" bandRow="1">
                <a:tableStyleId>{00A15C55-8517-42AA-B614-E9B94910E393}</a:tableStyleId>
              </a:tblPr>
              <a:tblGrid>
                <a:gridCol w="790575"/>
                <a:gridCol w="800100"/>
                <a:gridCol w="742950"/>
                <a:gridCol w="1257301"/>
                <a:gridCol w="971550"/>
                <a:gridCol w="714375"/>
                <a:gridCol w="1123950"/>
                <a:gridCol w="2946399"/>
                <a:gridCol w="1168400"/>
              </a:tblGrid>
              <a:tr h="370840">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DATE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PROVINCE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DISTRICT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EVENT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VENUE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TIME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HOST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INFORMATION</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CONTACT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r>
              <a:tr h="370840">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21 Nov</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Mopani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Fun Day and Beauty Pageant For Persons With Disabilities</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Greater Letaba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Creating disability rights awareness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100</a:t>
                      </a:r>
                      <a:r>
                        <a:rPr lang="en-GB" sz="1100">
                          <a:effectLst/>
                          <a:latin typeface="Arial" panose="020B0604020202020204" pitchFamily="34" charset="0"/>
                          <a:ea typeface="Calibri" panose="020F0502020204030204" pitchFamily="34" charset="0"/>
                          <a:cs typeface="Arial" panose="020B0604020202020204" pitchFamily="34" charset="0"/>
                        </a:rPr>
                        <a:t> persons with disabilities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Bongane Mzamani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015 811 4300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21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Tzaneen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Supplier procurement workshop</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Letaba Sasko hall –Ga Kgapane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10h00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Community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members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Muravha M.G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015 812 0149</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0"/>
                        </a:spcAft>
                      </a:pPr>
                      <a:r>
                        <a:rPr lang="en-ZA" sz="1100">
                          <a:effectLst/>
                          <a:latin typeface="Arial" panose="020B0604020202020204" pitchFamily="34" charset="0"/>
                          <a:ea typeface="Calibri" panose="020F0502020204030204" pitchFamily="34" charset="0"/>
                          <a:cs typeface="Arial" panose="020B0604020202020204" pitchFamily="34" charset="0"/>
                        </a:rPr>
                        <a:t>21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Sekhukhune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Supply procurement workshop</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Ga-Moloi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Makhuduthamaga</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10h00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Community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members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Sehale M’s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013 265 1344</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0"/>
                        </a:spcAft>
                      </a:pPr>
                      <a:r>
                        <a:rPr lang="en-ZA" sz="1100">
                          <a:effectLst/>
                          <a:latin typeface="Arial" panose="020B0604020202020204" pitchFamily="34" charset="0"/>
                          <a:ea typeface="Calibri" panose="020F0502020204030204" pitchFamily="34" charset="0"/>
                          <a:cs typeface="Arial" panose="020B0604020202020204" pitchFamily="34" charset="0"/>
                        </a:rPr>
                        <a:t>21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Vhembe District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Supplier procurement workshop</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Thulamela Thengwe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10h00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Community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Manena A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015 962 1752</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r h="370840">
                <a:tc>
                  <a:txBody>
                    <a:bodyPr/>
                    <a:lstStyle/>
                    <a:p>
                      <a:pPr>
                        <a:lnSpc>
                          <a:spcPct val="107000"/>
                        </a:lnSpc>
                        <a:spcBef>
                          <a:spcPts val="200"/>
                        </a:spcBef>
                        <a:spcAft>
                          <a:spcPts val="0"/>
                        </a:spcAft>
                      </a:pPr>
                      <a:r>
                        <a:rPr lang="en-ZA" sz="1100">
                          <a:effectLst/>
                          <a:latin typeface="Arial" panose="020B0604020202020204" pitchFamily="34" charset="0"/>
                          <a:ea typeface="Calibri" panose="020F0502020204030204" pitchFamily="34" charset="0"/>
                          <a:cs typeface="Arial" panose="020B0604020202020204" pitchFamily="34" charset="0"/>
                        </a:rPr>
                        <a:t>21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Limpopo</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Mopani District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Entrepreneurs  workshop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Tzaneen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09:00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80 Disabled Entrepreneurs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dirty="0" err="1">
                          <a:effectLst/>
                          <a:latin typeface="Arial" panose="020B0604020202020204" pitchFamily="34" charset="0"/>
                          <a:ea typeface="Calibri" panose="020F0502020204030204" pitchFamily="34" charset="0"/>
                          <a:cs typeface="Arial" panose="020B0604020202020204" pitchFamily="34" charset="0"/>
                        </a:rPr>
                        <a:t>Magadani</a:t>
                      </a:r>
                      <a:r>
                        <a:rPr lang="en-GB" sz="1100" dirty="0">
                          <a:effectLst/>
                          <a:latin typeface="Arial" panose="020B0604020202020204" pitchFamily="34" charset="0"/>
                          <a:ea typeface="Calibri" panose="020F0502020204030204" pitchFamily="34" charset="0"/>
                          <a:cs typeface="Arial" panose="020B0604020202020204" pitchFamily="34" charset="0"/>
                        </a:rPr>
                        <a:t>  </a:t>
                      </a:r>
                      <a:r>
                        <a:rPr lang="en-GB" sz="1100" dirty="0" err="1">
                          <a:effectLst/>
                          <a:latin typeface="Arial" panose="020B0604020202020204" pitchFamily="34" charset="0"/>
                          <a:ea typeface="Calibri" panose="020F0502020204030204" pitchFamily="34" charset="0"/>
                          <a:cs typeface="Arial" panose="020B0604020202020204" pitchFamily="34" charset="0"/>
                        </a:rPr>
                        <a:t>mukondeleli</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dirty="0">
                          <a:effectLst/>
                          <a:latin typeface="Arial" panose="020B0604020202020204" pitchFamily="34" charset="0"/>
                          <a:ea typeface="Calibri" panose="020F0502020204030204" pitchFamily="34" charset="0"/>
                          <a:cs typeface="Arial" panose="020B0604020202020204" pitchFamily="34" charset="0"/>
                        </a:rPr>
                        <a:t>082446 1000</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0"/>
                        </a:spcAft>
                      </a:pPr>
                      <a:r>
                        <a:rPr lang="en-ZA" sz="1100" dirty="0">
                          <a:effectLst/>
                          <a:latin typeface="Arial" panose="020B0604020202020204" pitchFamily="34" charset="0"/>
                          <a:ea typeface="Calibri" panose="020F0502020204030204" pitchFamily="34" charset="0"/>
                          <a:cs typeface="Arial" panose="020B0604020202020204" pitchFamily="34" charset="0"/>
                        </a:rPr>
                        <a:t>21 Nov</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Gauteng</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City of Joh’burg</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Mental and Fitness Empowerment Session – Use it or Loose It!</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Lebo’s Soweto Backpackers</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Emilie Olifant Foundation</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Dress code: Workout Gear/Comfortable clothes.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Persons with disabilities are invited for a mental and fitness work out session</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GB" sz="1100" dirty="0">
                          <a:effectLst/>
                          <a:latin typeface="Arial" panose="020B0604020202020204" pitchFamily="34" charset="0"/>
                          <a:ea typeface="Calibri" panose="020F0502020204030204" pitchFamily="34" charset="0"/>
                          <a:cs typeface="Arial" panose="020B0604020202020204" pitchFamily="34" charset="0"/>
                        </a:rPr>
                        <a:t>Emilie Olifant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Times New Roman" panose="02020603050405020304" pitchFamily="18" charset="0"/>
                        </a:rPr>
                        <a:t>063 872 9880</a:t>
                      </a:r>
                      <a:br>
                        <a:rPr lang="en-ZA" sz="1100" dirty="0">
                          <a:effectLst/>
                          <a:latin typeface="Arial" panose="020B0604020202020204" pitchFamily="34" charset="0"/>
                          <a:ea typeface="Calibri" panose="020F0502020204030204" pitchFamily="34" charset="0"/>
                          <a:cs typeface="Times New Roman" panose="02020603050405020304" pitchFamily="18" charset="0"/>
                        </a:rPr>
                      </a:br>
                      <a:r>
                        <a:rPr lang="en-ZA" sz="1100" u="sng" dirty="0">
                          <a:solidFill>
                            <a:srgbClr val="0000FF"/>
                          </a:solidFill>
                          <a:effectLst/>
                          <a:latin typeface="Arial Narrow" panose="020B0606020202030204" pitchFamily="34" charset="0"/>
                          <a:ea typeface="Calibri" panose="020F0502020204030204" pitchFamily="34" charset="0"/>
                          <a:cs typeface="Times New Roman" panose="02020603050405020304" pitchFamily="18" charset="0"/>
                          <a:hlinkClick r:id="rId2"/>
                        </a:rPr>
                        <a:t>emilie.olifant@gmail.com</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bl>
          </a:graphicData>
        </a:graphic>
      </p:graphicFrame>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514349" y="337742"/>
            <a:ext cx="1314450" cy="1244600"/>
          </a:xfrm>
          <a:prstGeom prst="rect">
            <a:avLst/>
          </a:prstGeom>
        </p:spPr>
      </p:pic>
    </p:spTree>
    <p:extLst>
      <p:ext uri="{BB962C8B-B14F-4D97-AF65-F5344CB8AC3E}">
        <p14:creationId xmlns:p14="http://schemas.microsoft.com/office/powerpoint/2010/main" val="1950707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4" y="396083"/>
            <a:ext cx="9439275" cy="1127918"/>
          </a:xfrm>
          <a:solidFill>
            <a:schemeClr val="accent1">
              <a:lumMod val="60000"/>
              <a:lumOff val="40000"/>
            </a:schemeClr>
          </a:solidFill>
        </p:spPr>
        <p:txBody>
          <a:bodyPr>
            <a:noAutofit/>
          </a:bodyPr>
          <a:lstStyle/>
          <a:p>
            <a:pPr algn="ctr"/>
            <a:r>
              <a:rPr lang="en-ZA" sz="2000" b="1" dirty="0"/>
              <a:t>Week 3 (17-23 November)</a:t>
            </a:r>
            <a:r>
              <a:rPr lang="en-ZA" sz="2000" dirty="0"/>
              <a:t/>
            </a:r>
            <a:br>
              <a:rPr lang="en-ZA" sz="2000" dirty="0"/>
            </a:br>
            <a:r>
              <a:rPr lang="en-ZA" sz="2000" b="1" dirty="0"/>
              <a:t>Persons with disabilities as equal players in building inclusive economies </a:t>
            </a:r>
            <a:r>
              <a:rPr lang="en-ZA" sz="2000" dirty="0"/>
              <a:t/>
            </a:r>
            <a:br>
              <a:rPr lang="en-ZA" sz="2000" dirty="0"/>
            </a:br>
            <a:r>
              <a:rPr lang="en-ZA" sz="2000" dirty="0"/>
              <a:t>National Priority 1: Economic Transformation &amp; Job Creation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7768366"/>
              </p:ext>
            </p:extLst>
          </p:nvPr>
        </p:nvGraphicFramePr>
        <p:xfrm>
          <a:off x="838199" y="1582342"/>
          <a:ext cx="10515600" cy="5279517"/>
        </p:xfrm>
        <a:graphic>
          <a:graphicData uri="http://schemas.openxmlformats.org/drawingml/2006/table">
            <a:tbl>
              <a:tblPr firstRow="1" bandRow="1">
                <a:tableStyleId>{00A15C55-8517-42AA-B614-E9B94910E393}</a:tableStyleId>
              </a:tblPr>
              <a:tblGrid>
                <a:gridCol w="790575"/>
                <a:gridCol w="800100"/>
                <a:gridCol w="742950"/>
                <a:gridCol w="1304926"/>
                <a:gridCol w="733425"/>
                <a:gridCol w="752475"/>
                <a:gridCol w="1162050"/>
                <a:gridCol w="3060699"/>
                <a:gridCol w="1168400"/>
              </a:tblGrid>
              <a:tr h="370840">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DATE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PROVINCE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DISTRICT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EVENT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VENUE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TIME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HOST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INFORMATION</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CONTACT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r>
              <a:tr h="370840">
                <a:tc>
                  <a:txBody>
                    <a:bodyPr/>
                    <a:lstStyle/>
                    <a:p>
                      <a:pPr algn="just">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22 Nov</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Eastern Cape</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Buffalo City</a:t>
                      </a:r>
                    </a:p>
                  </a:txBody>
                  <a:tcPr marL="68580" marR="68580" marT="0" marB="0">
                    <a:solidFill>
                      <a:schemeClr val="accent1">
                        <a:lumMod val="40000"/>
                        <a:lumOff val="60000"/>
                      </a:schemeClr>
                    </a:solidFill>
                  </a:tcPr>
                </a:tc>
                <a:tc>
                  <a:txBody>
                    <a:bodyPr/>
                    <a:lstStyle/>
                    <a:p>
                      <a:pPr>
                        <a:spcAft>
                          <a:spcPts val="0"/>
                        </a:spcAft>
                      </a:pPr>
                      <a:r>
                        <a:rPr lang="en-ZA"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Disability Roundtable: </a:t>
                      </a: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Persons with Disabilities as Equal Players in Building Inclusive Economies</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East London</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08h00 – 16h30</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EC Dept of </a:t>
                      </a: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Economic Development Environmental Affairs Tourism Finance</a:t>
                      </a:r>
                      <a:endParaRPr lang="en-ZA" sz="11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EC Disability Economic Empowerment Trust</a:t>
                      </a:r>
                      <a:endParaRPr lang="en-ZA" sz="11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Disabled People SA</a:t>
                      </a:r>
                      <a:endParaRPr lang="en-ZA"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nSpc>
                          <a:spcPct val="107000"/>
                        </a:lnSpc>
                        <a:spcAft>
                          <a:spcPts val="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Key Note Speaker : Mr Mlungisi Mvoko,  </a:t>
                      </a:r>
                      <a:endParaRPr lang="en-ZA" sz="11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MEC for Economic Development Environmental Affairs Tourism Finance</a:t>
                      </a:r>
                      <a:endParaRPr lang="en-ZA" sz="11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6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National Priority 1: Economic Transformation &amp; Job Creation </a:t>
                      </a:r>
                      <a:endParaRPr lang="en-ZA" sz="11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6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Recognizing departments that support the disability sector activities – Certificates of recognition </a:t>
                      </a:r>
                      <a:endParaRPr lang="en-ZA" sz="110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200"/>
                        </a:spcBef>
                        <a:spcAft>
                          <a:spcPts val="200"/>
                        </a:spcAft>
                      </a:pPr>
                      <a:r>
                        <a:rPr lang="en-ZA" sz="1100">
                          <a:solidFill>
                            <a:srgbClr val="000000"/>
                          </a:solidFill>
                          <a:effectLst/>
                          <a:latin typeface="Arial" panose="020B0604020202020204" pitchFamily="34" charset="0"/>
                          <a:ea typeface="Calibri" panose="020F0502020204030204" pitchFamily="34" charset="0"/>
                          <a:cs typeface="Arial" panose="020B0604020202020204" pitchFamily="34" charset="0"/>
                        </a:rPr>
                        <a:t>Handing over of a driver training vehicle donated by BTKM Quantity surveyors</a:t>
                      </a:r>
                      <a:endParaRPr lang="en-ZA"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Thabiso Phetuka </a:t>
                      </a:r>
                      <a:r>
                        <a:rPr lang="en-ZA" sz="1100"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thabiso@ecdeet.co.za</a:t>
                      </a:r>
                      <a:r>
                        <a:rPr lang="en-ZA" sz="1100">
                          <a:effectLst/>
                          <a:latin typeface="Arial" panose="020B0604020202020204" pitchFamily="34" charset="0"/>
                          <a:ea typeface="Calibri" panose="020F0502020204030204" pitchFamily="34" charset="0"/>
                          <a:cs typeface="Arial" panose="020B0604020202020204" pitchFamily="34" charset="0"/>
                        </a:rPr>
                        <a:t> </a:t>
                      </a: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078 505 1875</a:t>
                      </a:r>
                    </a:p>
                  </a:txBody>
                  <a:tcPr marL="68580" marR="68580" marT="0" marB="0">
                    <a:solidFill>
                      <a:schemeClr val="accent1">
                        <a:lumMod val="40000"/>
                        <a:lumOff val="60000"/>
                      </a:schemeClr>
                    </a:solidFill>
                  </a:tcPr>
                </a:tc>
              </a:tr>
              <a:tr h="370840">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22 Nov</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KwaZulu-Natal</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Zululand </a:t>
                      </a:r>
                    </a:p>
                  </a:txBody>
                  <a:tcPr marL="68580" marR="68580" marT="0" marB="0">
                    <a:solidFill>
                      <a:schemeClr val="accent1">
                        <a:lumMod val="20000"/>
                        <a:lumOff val="80000"/>
                      </a:schemeClr>
                    </a:solidFill>
                  </a:tcPr>
                </a:tc>
                <a:tc>
                  <a:txBody>
                    <a:bodyPr/>
                    <a:lstStyle/>
                    <a:p>
                      <a:pPr>
                        <a:spcBef>
                          <a:spcPts val="300"/>
                        </a:spcBef>
                        <a:spcAft>
                          <a:spcPts val="300"/>
                        </a:spcAft>
                      </a:pPr>
                      <a:r>
                        <a:rPr lang="en-US" sz="11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Annual Disability Initiative to showcase </a:t>
                      </a:r>
                      <a:r>
                        <a:rPr lang="en-ZA" sz="1100" kern="1200">
                          <a:solidFill>
                            <a:srgbClr val="262626"/>
                          </a:solidFill>
                          <a:effectLst/>
                          <a:latin typeface="Arial" panose="020B0604020202020204" pitchFamily="34" charset="0"/>
                          <a:ea typeface="Times New Roman" panose="02020603050405020304" pitchFamily="18" charset="0"/>
                          <a:cs typeface="Arial" panose="020B0604020202020204" pitchFamily="34" charset="0"/>
                        </a:rPr>
                        <a:t>artistic, cultural and musical work and enterprise by persons with disabilities </a:t>
                      </a:r>
                      <a:endParaRPr lang="en-ZA" sz="11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kern="1200">
                          <a:effectLst/>
                          <a:latin typeface="Arial" panose="020B0604020202020204" pitchFamily="34" charset="0"/>
                          <a:ea typeface="Times New Roman" panose="02020603050405020304" pitchFamily="18" charset="0"/>
                          <a:cs typeface="Arial" panose="020B0604020202020204" pitchFamily="34" charset="0"/>
                        </a:rPr>
                        <a:t>King Goodwill Zwelithini Hall, Vryheid</a:t>
                      </a:r>
                      <a:endParaRPr lang="en-ZA"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kern="1200">
                          <a:solidFill>
                            <a:srgbClr val="262626"/>
                          </a:solidFill>
                          <a:effectLst/>
                          <a:latin typeface="Arial" panose="020B0604020202020204" pitchFamily="34" charset="0"/>
                          <a:ea typeface="Times New Roman" panose="02020603050405020304" pitchFamily="18" charset="0"/>
                          <a:cs typeface="Arial" panose="020B0604020202020204" pitchFamily="34" charset="0"/>
                        </a:rPr>
                        <a:t>AbaQulusi Disability Forum</a:t>
                      </a:r>
                      <a:endParaRPr lang="en-ZA"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b="1" i="1" kern="1200">
                          <a:solidFill>
                            <a:srgbClr val="FF0000"/>
                          </a:solidFill>
                          <a:effectLst/>
                          <a:latin typeface="Arial" panose="020B0604020202020204" pitchFamily="34" charset="0"/>
                          <a:ea typeface="Times New Roman" panose="02020603050405020304" pitchFamily="18" charset="0"/>
                          <a:cs typeface="Arial" panose="020B0604020202020204" pitchFamily="34" charset="0"/>
                        </a:rPr>
                        <a:t>NB Looking for partners – exhibitions, speakers, funding</a:t>
                      </a:r>
                      <a:endParaRPr lang="en-ZA"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15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Sibusiso Mbanjwa (Mazibuko) </a:t>
                      </a:r>
                    </a:p>
                    <a:p>
                      <a:pPr>
                        <a:lnSpc>
                          <a:spcPct val="115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078 919 1011</a:t>
                      </a:r>
                    </a:p>
                    <a:p>
                      <a:pPr>
                        <a:lnSpc>
                          <a:spcPct val="115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078 708 4838</a:t>
                      </a:r>
                    </a:p>
                    <a:p>
                      <a:pPr>
                        <a:lnSpc>
                          <a:spcPct val="115000"/>
                        </a:lnSpc>
                        <a:spcBef>
                          <a:spcPts val="300"/>
                        </a:spcBef>
                        <a:spcAft>
                          <a:spcPts val="300"/>
                        </a:spcAft>
                      </a:pPr>
                      <a:r>
                        <a:rPr lang="en-ZA" sz="1100"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sbujamila28@gmail.com</a:t>
                      </a:r>
                      <a:endParaRPr lang="en-ZA"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r>
              <a:tr h="370840">
                <a:tc>
                  <a:txBody>
                    <a:bodyPr/>
                    <a:lstStyle/>
                    <a:p>
                      <a:pPr algn="just">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22 Nov</a:t>
                      </a:r>
                    </a:p>
                    <a:p>
                      <a:pPr algn="just">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North West</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Ngaka Modiri Molema</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Disability Rights dialogue of OSPD, employees with disabilities and Executive Management </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Mahikeng </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10H00</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Office of the Premier</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Advocacy for Mainstreaming Disability Rights &amp; Strengthening the Representative Voice of Persons with Disabilities</a:t>
                      </a: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Mr </a:t>
                      </a:r>
                      <a:r>
                        <a:rPr lang="en-ZA" sz="1100" dirty="0" err="1">
                          <a:effectLst/>
                          <a:latin typeface="Arial" panose="020B0604020202020204" pitchFamily="34" charset="0"/>
                          <a:ea typeface="Calibri" panose="020F0502020204030204" pitchFamily="34" charset="0"/>
                          <a:cs typeface="Arial" panose="020B0604020202020204" pitchFamily="34" charset="0"/>
                        </a:rPr>
                        <a:t>Auchalie</a:t>
                      </a:r>
                      <a:r>
                        <a:rPr lang="en-ZA" sz="1100" dirty="0">
                          <a:effectLst/>
                          <a:latin typeface="Arial" panose="020B0604020202020204" pitchFamily="34" charset="0"/>
                          <a:ea typeface="Calibri" panose="020F0502020204030204" pitchFamily="34" charset="0"/>
                          <a:cs typeface="Arial" panose="020B0604020202020204" pitchFamily="34" charset="0"/>
                        </a:rPr>
                        <a:t> </a:t>
                      </a:r>
                      <a:r>
                        <a:rPr lang="en-ZA" sz="1100" dirty="0" err="1">
                          <a:effectLst/>
                          <a:latin typeface="Arial" panose="020B0604020202020204" pitchFamily="34" charset="0"/>
                          <a:ea typeface="Calibri" panose="020F0502020204030204" pitchFamily="34" charset="0"/>
                          <a:cs typeface="Arial" panose="020B0604020202020204" pitchFamily="34" charset="0"/>
                        </a:rPr>
                        <a:t>Mothupi</a:t>
                      </a:r>
                      <a:endParaRPr lang="en-ZA" sz="1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082 359 0340</a:t>
                      </a:r>
                    </a:p>
                  </a:txBody>
                  <a:tcPr marL="68580" marR="68580" marT="0" marB="0">
                    <a:solidFill>
                      <a:schemeClr val="accent1">
                        <a:lumMod val="40000"/>
                        <a:lumOff val="60000"/>
                      </a:schemeClr>
                    </a:solidFill>
                  </a:tcPr>
                </a:tc>
              </a:tr>
            </a:tbl>
          </a:graphicData>
        </a:graphic>
      </p:graphicFrame>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514349" y="337742"/>
            <a:ext cx="1314450" cy="1244600"/>
          </a:xfrm>
          <a:prstGeom prst="rect">
            <a:avLst/>
          </a:prstGeom>
        </p:spPr>
      </p:pic>
    </p:spTree>
    <p:extLst>
      <p:ext uri="{BB962C8B-B14F-4D97-AF65-F5344CB8AC3E}">
        <p14:creationId xmlns:p14="http://schemas.microsoft.com/office/powerpoint/2010/main" val="1580261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4" y="396083"/>
            <a:ext cx="9439275" cy="1127918"/>
          </a:xfrm>
          <a:solidFill>
            <a:schemeClr val="accent1">
              <a:lumMod val="60000"/>
              <a:lumOff val="40000"/>
            </a:schemeClr>
          </a:solidFill>
        </p:spPr>
        <p:txBody>
          <a:bodyPr>
            <a:noAutofit/>
          </a:bodyPr>
          <a:lstStyle/>
          <a:p>
            <a:pPr algn="ctr"/>
            <a:r>
              <a:rPr lang="en-ZA" sz="2000" b="1" dirty="0"/>
              <a:t>Week 3 (17-23 November)</a:t>
            </a:r>
            <a:r>
              <a:rPr lang="en-ZA" sz="2000" dirty="0"/>
              <a:t/>
            </a:r>
            <a:br>
              <a:rPr lang="en-ZA" sz="2000" dirty="0"/>
            </a:br>
            <a:r>
              <a:rPr lang="en-ZA" sz="2000" b="1" dirty="0"/>
              <a:t>Persons with disabilities as equal players in building inclusive economies </a:t>
            </a:r>
            <a:r>
              <a:rPr lang="en-ZA" sz="2000" dirty="0"/>
              <a:t/>
            </a:r>
            <a:br>
              <a:rPr lang="en-ZA" sz="2000" dirty="0"/>
            </a:br>
            <a:r>
              <a:rPr lang="en-ZA" sz="2000" dirty="0"/>
              <a:t>National Priority 1: Economic Transformation &amp; Job Creation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0881773"/>
              </p:ext>
            </p:extLst>
          </p:nvPr>
        </p:nvGraphicFramePr>
        <p:xfrm>
          <a:off x="838199" y="1582342"/>
          <a:ext cx="10515600" cy="5187317"/>
        </p:xfrm>
        <a:graphic>
          <a:graphicData uri="http://schemas.openxmlformats.org/drawingml/2006/table">
            <a:tbl>
              <a:tblPr firstRow="1" bandRow="1">
                <a:tableStyleId>{00A15C55-8517-42AA-B614-E9B94910E393}</a:tableStyleId>
              </a:tblPr>
              <a:tblGrid>
                <a:gridCol w="790575"/>
                <a:gridCol w="800100"/>
                <a:gridCol w="876301"/>
                <a:gridCol w="904875"/>
                <a:gridCol w="885825"/>
                <a:gridCol w="676275"/>
                <a:gridCol w="1628775"/>
                <a:gridCol w="2784474"/>
                <a:gridCol w="1168400"/>
              </a:tblGrid>
              <a:tr h="370840">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DATE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PROVINCE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DISTRICT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EVENT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VENUE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TIME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HOST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INFORMATION</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CONTACT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r>
              <a:tr h="370840">
                <a:tc>
                  <a:txBody>
                    <a:bodyPr/>
                    <a:lstStyle/>
                    <a:p>
                      <a:pPr algn="just">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22 Nov</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North West</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solidFill>
                            <a:srgbClr val="222222"/>
                          </a:solidFill>
                          <a:effectLst/>
                          <a:latin typeface="Arial" panose="020B0604020202020204" pitchFamily="34" charset="0"/>
                          <a:ea typeface="Calibri" panose="020F0502020204030204" pitchFamily="34" charset="0"/>
                          <a:cs typeface="Arial" panose="020B0604020202020204" pitchFamily="34" charset="0"/>
                        </a:rPr>
                        <a:t>Ngaka Modiri Molema</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Disability Rights Seminar</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Ditsobotla</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10h00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Dept of Economic and environmental Development &amp; Ngaka Modiri Molema District Municipality</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Focus will be on the THEME- “Persons with Disabilities as owners of the economy”</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Mr Victor Mogale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078 421 7564</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gn="just">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21 – 22  Nov</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North West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Dr Kenneth Kaunda</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Disability Audit in Tourism Facilities</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Klerksdorp &amp; Potchefstroom</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08h00- 16h00</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Dept of Tourism</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Tourism Board</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OSPD, Tourism Forum</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To verify the level of services and provide advice on disability specific adjustments aligned to the national project on Accessible Tourism.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Ms Lilly </a:t>
                      </a:r>
                      <a:r>
                        <a:rPr lang="en-ZA" sz="1100" dirty="0" err="1">
                          <a:effectLst/>
                          <a:latin typeface="Arial" panose="020B0604020202020204" pitchFamily="34" charset="0"/>
                          <a:ea typeface="Calibri" panose="020F0502020204030204" pitchFamily="34" charset="0"/>
                          <a:cs typeface="Arial" panose="020B0604020202020204" pitchFamily="34" charset="0"/>
                        </a:rPr>
                        <a:t>Mosiane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018 562 8509</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r h="370840">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22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Mopani District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Entrepreneurs  workshop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Tzaneen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09:00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80 Disabled Entrepreneurs</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Magadani  mukondeleli</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GB" sz="1100">
                          <a:effectLst/>
                          <a:latin typeface="Arial" panose="020B0604020202020204" pitchFamily="34" charset="0"/>
                          <a:ea typeface="Calibri" panose="020F0502020204030204" pitchFamily="34" charset="0"/>
                          <a:cs typeface="Arial" panose="020B0604020202020204" pitchFamily="34" charset="0"/>
                        </a:rPr>
                        <a:t>082446 1000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370840">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22 Nov</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Waterberg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Fun Day and Beauty Pageant For Persons With Disabilities</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Bela Bela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Creating disability rights awareness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100</a:t>
                      </a:r>
                      <a:r>
                        <a:rPr lang="en-GB" sz="1100">
                          <a:effectLst/>
                          <a:latin typeface="Arial" panose="020B0604020202020204" pitchFamily="34" charset="0"/>
                          <a:ea typeface="Calibri" panose="020F0502020204030204" pitchFamily="34" charset="0"/>
                          <a:cs typeface="Arial" panose="020B0604020202020204" pitchFamily="34" charset="0"/>
                        </a:rPr>
                        <a:t> persons with disabilities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Seabi Tebogo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014 718 1722</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076 765 6883</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r h="370840">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22 Nov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Limpopo</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Polokwane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Integrated World AIDS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day, 16 days of activism &amp; disability day</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Polokwane</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09:00</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 </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a:effectLst/>
                          <a:latin typeface="Arial" panose="020B0604020202020204" pitchFamily="34" charset="0"/>
                          <a:ea typeface="Calibri" panose="020F0502020204030204" pitchFamily="34" charset="0"/>
                          <a:cs typeface="Arial" panose="020B0604020202020204" pitchFamily="34" charset="0"/>
                        </a:rPr>
                        <a:t>Departmental employees</a:t>
                      </a:r>
                      <a:endParaRPr lang="en-ZA" sz="1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Dr Mathebula T &amp;</a:t>
                      </a:r>
                      <a:r>
                        <a:rPr lang="en-ZA" sz="1100" dirty="0" err="1">
                          <a:effectLst/>
                          <a:latin typeface="Arial" panose="020B0604020202020204" pitchFamily="34" charset="0"/>
                          <a:ea typeface="Calibri" panose="020F0502020204030204" pitchFamily="34" charset="0"/>
                          <a:cs typeface="Arial" panose="020B0604020202020204" pitchFamily="34" charset="0"/>
                        </a:rPr>
                        <a:t>Mavhandu</a:t>
                      </a:r>
                      <a:r>
                        <a:rPr lang="en-ZA" sz="1100" dirty="0">
                          <a:effectLst/>
                          <a:latin typeface="Arial" panose="020B0604020202020204" pitchFamily="34" charset="0"/>
                          <a:ea typeface="Calibri" panose="020F0502020204030204" pitchFamily="34" charset="0"/>
                          <a:cs typeface="Arial" panose="020B0604020202020204" pitchFamily="34" charset="0"/>
                        </a:rPr>
                        <a:t> A.L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Bef>
                          <a:spcPts val="200"/>
                        </a:spcBef>
                        <a:spcAft>
                          <a:spcPts val="200"/>
                        </a:spcAft>
                      </a:pPr>
                      <a:r>
                        <a:rPr lang="en-ZA" sz="1100" dirty="0">
                          <a:effectLst/>
                          <a:latin typeface="Arial" panose="020B0604020202020204" pitchFamily="34" charset="0"/>
                          <a:ea typeface="Calibri" panose="020F0502020204030204" pitchFamily="34" charset="0"/>
                          <a:cs typeface="Arial" panose="020B0604020202020204" pitchFamily="34" charset="0"/>
                        </a:rPr>
                        <a:t>0152987000</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bl>
          </a:graphicData>
        </a:graphic>
      </p:graphicFrame>
      <p:pic>
        <p:nvPicPr>
          <p:cNvPr id="5" name="Picture 4"/>
          <p:cNvPicPr/>
          <p:nvPr/>
        </p:nvPicPr>
        <p:blipFill>
          <a:blip r:embed="rId2" cstate="print">
            <a:extLst>
              <a:ext uri="{28A0092B-C50C-407E-A947-70E740481C1C}">
                <a14:useLocalDpi xmlns:a14="http://schemas.microsoft.com/office/drawing/2010/main" val="0"/>
              </a:ext>
            </a:extLst>
          </a:blip>
          <a:stretch>
            <a:fillRect/>
          </a:stretch>
        </p:blipFill>
        <p:spPr>
          <a:xfrm>
            <a:off x="514349" y="337742"/>
            <a:ext cx="1314450" cy="1244600"/>
          </a:xfrm>
          <a:prstGeom prst="rect">
            <a:avLst/>
          </a:prstGeom>
        </p:spPr>
      </p:pic>
    </p:spTree>
    <p:extLst>
      <p:ext uri="{BB962C8B-B14F-4D97-AF65-F5344CB8AC3E}">
        <p14:creationId xmlns:p14="http://schemas.microsoft.com/office/powerpoint/2010/main" val="2760667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4524" y="396083"/>
            <a:ext cx="9439275" cy="1127918"/>
          </a:xfrm>
          <a:solidFill>
            <a:schemeClr val="accent1">
              <a:lumMod val="60000"/>
              <a:lumOff val="40000"/>
            </a:schemeClr>
          </a:solidFill>
        </p:spPr>
        <p:txBody>
          <a:bodyPr>
            <a:noAutofit/>
          </a:bodyPr>
          <a:lstStyle/>
          <a:p>
            <a:pPr algn="ctr"/>
            <a:r>
              <a:rPr lang="en-ZA" sz="2000" b="1" dirty="0"/>
              <a:t>Week 3 (17-23 November)</a:t>
            </a:r>
            <a:r>
              <a:rPr lang="en-ZA" sz="2000" dirty="0"/>
              <a:t/>
            </a:r>
            <a:br>
              <a:rPr lang="en-ZA" sz="2000" dirty="0"/>
            </a:br>
            <a:r>
              <a:rPr lang="en-ZA" sz="2000" b="1" dirty="0"/>
              <a:t>Persons with disabilities as equal players in building inclusive economies </a:t>
            </a:r>
            <a:r>
              <a:rPr lang="en-ZA" sz="2000" dirty="0"/>
              <a:t/>
            </a:r>
            <a:br>
              <a:rPr lang="en-ZA" sz="2000" dirty="0"/>
            </a:br>
            <a:r>
              <a:rPr lang="en-ZA" sz="2000" dirty="0"/>
              <a:t>National Priority 1: Economic Transformation &amp; Job Creation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7259105"/>
              </p:ext>
            </p:extLst>
          </p:nvPr>
        </p:nvGraphicFramePr>
        <p:xfrm>
          <a:off x="838199" y="1582342"/>
          <a:ext cx="10515600" cy="3610928"/>
        </p:xfrm>
        <a:graphic>
          <a:graphicData uri="http://schemas.openxmlformats.org/drawingml/2006/table">
            <a:tbl>
              <a:tblPr firstRow="1" bandRow="1">
                <a:tableStyleId>{00A15C55-8517-42AA-B614-E9B94910E393}</a:tableStyleId>
              </a:tblPr>
              <a:tblGrid>
                <a:gridCol w="790575"/>
                <a:gridCol w="800100"/>
                <a:gridCol w="742950"/>
                <a:gridCol w="866775"/>
                <a:gridCol w="714375"/>
                <a:gridCol w="666750"/>
                <a:gridCol w="1143000"/>
                <a:gridCol w="3038476"/>
                <a:gridCol w="1752599"/>
              </a:tblGrid>
              <a:tr h="370840">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DATE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PROVINCE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DISTRICT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EVENT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VENUE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TIME</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HOST</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INFORMATION</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algn="ctr">
                        <a:lnSpc>
                          <a:spcPct val="107000"/>
                        </a:lnSpc>
                        <a:spcBef>
                          <a:spcPts val="300"/>
                        </a:spcBef>
                        <a:spcAft>
                          <a:spcPts val="300"/>
                        </a:spcAft>
                      </a:pPr>
                      <a:r>
                        <a:rPr lang="en-ZA" sz="10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CONTACT </a:t>
                      </a:r>
                      <a:endParaRPr lang="en-ZA" sz="1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r>
              <a:tr h="370840">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22 Nov</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North West</a:t>
                      </a:r>
                    </a:p>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Bojanala</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Annual Tshirologo Charity Golf Day &amp; Dinner</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Pecanwood Golf &amp; Country Club</a:t>
                      </a:r>
                    </a:p>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Hartbeespoort</a:t>
                      </a:r>
                    </a:p>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R512</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08h30</a:t>
                      </a:r>
                    </a:p>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To </a:t>
                      </a:r>
                    </a:p>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22h00</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Tshirologo Disability Group</a:t>
                      </a: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The event is held annually and involves captains of industry, respected business leaders, suppliers, sponsors, public sector leaders and disabled people organisations who come together to raise funds for selected organisations. The event has supported disabled-led and run empowerment organisations in KZN, MP and the North West. </a:t>
                      </a:r>
                    </a:p>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The 2019 beneficiaries are </a:t>
                      </a:r>
                      <a:r>
                        <a:rPr lang="en-ZA" sz="1100" dirty="0" err="1">
                          <a:effectLst/>
                          <a:latin typeface="Arial" panose="020B0604020202020204" pitchFamily="34" charset="0"/>
                          <a:ea typeface="Calibri" panose="020F0502020204030204" pitchFamily="34" charset="0"/>
                          <a:cs typeface="Arial" panose="020B0604020202020204" pitchFamily="34" charset="0"/>
                        </a:rPr>
                        <a:t>Temogo</a:t>
                      </a:r>
                      <a:r>
                        <a:rPr lang="en-ZA" sz="1100" dirty="0">
                          <a:effectLst/>
                          <a:latin typeface="Arial" panose="020B0604020202020204" pitchFamily="34" charset="0"/>
                          <a:ea typeface="Calibri" panose="020F0502020204030204" pitchFamily="34" charset="0"/>
                          <a:cs typeface="Arial" panose="020B0604020202020204" pitchFamily="34" charset="0"/>
                        </a:rPr>
                        <a:t> Special School in </a:t>
                      </a:r>
                      <a:r>
                        <a:rPr lang="en-ZA" sz="1100" dirty="0" err="1">
                          <a:effectLst/>
                          <a:latin typeface="Arial" panose="020B0604020202020204" pitchFamily="34" charset="0"/>
                          <a:ea typeface="Calibri" panose="020F0502020204030204" pitchFamily="34" charset="0"/>
                          <a:cs typeface="Arial" panose="020B0604020202020204" pitchFamily="34" charset="0"/>
                        </a:rPr>
                        <a:t>Ganyesa</a:t>
                      </a:r>
                      <a:r>
                        <a:rPr lang="en-ZA" sz="1100" dirty="0">
                          <a:effectLst/>
                          <a:latin typeface="Arial" panose="020B0604020202020204" pitchFamily="34" charset="0"/>
                          <a:ea typeface="Calibri" panose="020F0502020204030204" pitchFamily="34" charset="0"/>
                          <a:cs typeface="Arial" panose="020B0604020202020204" pitchFamily="34" charset="0"/>
                        </a:rPr>
                        <a:t> and Coligny Special School </a:t>
                      </a:r>
                      <a:endParaRPr lang="en-ZA" sz="1100" dirty="0" smtClean="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300"/>
                        </a:spcBef>
                        <a:spcAft>
                          <a:spcPts val="300"/>
                        </a:spcAft>
                      </a:pP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40000"/>
                        <a:lumOff val="60000"/>
                      </a:schemeClr>
                    </a:solidFill>
                  </a:tcPr>
                </a:tc>
                <a:tc>
                  <a:txBody>
                    <a:bodyPr/>
                    <a:lstStyle/>
                    <a:p>
                      <a:pPr>
                        <a:lnSpc>
                          <a:spcPct val="107000"/>
                        </a:lnSpc>
                        <a:spcBef>
                          <a:spcPts val="300"/>
                        </a:spcBef>
                        <a:spcAft>
                          <a:spcPts val="300"/>
                        </a:spcAft>
                      </a:pPr>
                      <a:r>
                        <a:rPr lang="en-ZA" sz="11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lbakwa@tshirologo.co.za</a:t>
                      </a:r>
                      <a:endParaRPr lang="en-ZA" sz="1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p>
                      <a:pPr>
                        <a:lnSpc>
                          <a:spcPct val="107000"/>
                        </a:lnSpc>
                        <a:spcBef>
                          <a:spcPts val="300"/>
                        </a:spcBef>
                        <a:spcAft>
                          <a:spcPts val="300"/>
                        </a:spcAft>
                      </a:pPr>
                      <a:r>
                        <a:rPr lang="en-ZA" sz="1100"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bainang@lgbn.co.za</a:t>
                      </a:r>
                      <a:endParaRPr lang="en-ZA" sz="1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40000"/>
                        <a:lumOff val="60000"/>
                      </a:schemeClr>
                    </a:solidFill>
                  </a:tcPr>
                </a:tc>
              </a:tr>
              <a:tr h="370840">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23 Nov</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Gauteng</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a:effectLst/>
                          <a:latin typeface="Arial" panose="020B0604020202020204" pitchFamily="34" charset="0"/>
                          <a:ea typeface="Calibri" panose="020F0502020204030204" pitchFamily="34" charset="0"/>
                          <a:cs typeface="Arial" panose="020B0604020202020204" pitchFamily="34" charset="0"/>
                        </a:rPr>
                        <a:t>City of Joh’burg</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Red Card Campaign Open March</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Joh’burg CBD</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07h00 – 12h00</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African Renaissance and Diaspora Network </a:t>
                      </a: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The topic of the day is </a:t>
                      </a:r>
                      <a:r>
                        <a:rPr lang="en-ZA" sz="1100" b="1" dirty="0">
                          <a:effectLst/>
                          <a:latin typeface="Arial" panose="020B0604020202020204" pitchFamily="34" charset="0"/>
                          <a:ea typeface="Calibri" panose="020F0502020204030204" pitchFamily="34" charset="0"/>
                          <a:cs typeface="Arial" panose="020B0604020202020204" pitchFamily="34" charset="0"/>
                        </a:rPr>
                        <a:t>"Persons with disabilities as equal players in building inclusive economies".</a:t>
                      </a:r>
                      <a:endParaRPr lang="en-ZA"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tc>
                  <a:txBody>
                    <a:bodyPr/>
                    <a:lstStyle/>
                    <a:p>
                      <a:pPr>
                        <a:lnSpc>
                          <a:spcPct val="107000"/>
                        </a:lnSpc>
                        <a:spcBef>
                          <a:spcPts val="300"/>
                        </a:spcBef>
                        <a:spcAft>
                          <a:spcPts val="300"/>
                        </a:spcAft>
                      </a:pPr>
                      <a:r>
                        <a:rPr lang="en-ZA" sz="1100" dirty="0">
                          <a:effectLst/>
                          <a:latin typeface="Arial" panose="020B0604020202020204" pitchFamily="34" charset="0"/>
                          <a:ea typeface="Calibri" panose="020F0502020204030204" pitchFamily="34" charset="0"/>
                          <a:cs typeface="Arial" panose="020B0604020202020204" pitchFamily="34" charset="0"/>
                        </a:rPr>
                        <a:t>Nonhlanhla Jiyane</a:t>
                      </a:r>
                    </a:p>
                    <a:p>
                      <a:pPr>
                        <a:lnSpc>
                          <a:spcPct val="107000"/>
                        </a:lnSpc>
                        <a:spcAft>
                          <a:spcPts val="0"/>
                        </a:spcAft>
                      </a:pPr>
                      <a:r>
                        <a:rPr lang="en-ZA" sz="1100" dirty="0">
                          <a:effectLst/>
                          <a:latin typeface="Arial" panose="020B0604020202020204" pitchFamily="34" charset="0"/>
                          <a:ea typeface="Calibri" panose="020F0502020204030204" pitchFamily="34" charset="0"/>
                          <a:cs typeface="Arial" panose="020B0604020202020204" pitchFamily="34" charset="0"/>
                        </a:rPr>
                        <a:t>Tel: +27 65 999 2079</a:t>
                      </a:r>
                    </a:p>
                    <a:p>
                      <a:pPr>
                        <a:lnSpc>
                          <a:spcPct val="107000"/>
                        </a:lnSpc>
                        <a:spcAft>
                          <a:spcPts val="0"/>
                        </a:spcAft>
                      </a:pPr>
                      <a:r>
                        <a:rPr lang="en-ZA" sz="1100" dirty="0">
                          <a:effectLst/>
                          <a:latin typeface="Arial" panose="020B0604020202020204" pitchFamily="34" charset="0"/>
                          <a:ea typeface="Calibri" panose="020F0502020204030204" pitchFamily="34" charset="0"/>
                          <a:cs typeface="Arial" panose="020B0604020202020204" pitchFamily="34" charset="0"/>
                        </a:rPr>
                        <a:t>Cell: +27 73 014 3380</a:t>
                      </a:r>
                    </a:p>
                    <a:p>
                      <a:pPr>
                        <a:lnSpc>
                          <a:spcPct val="107000"/>
                        </a:lnSpc>
                        <a:spcAft>
                          <a:spcPts val="0"/>
                        </a:spcAft>
                      </a:pPr>
                      <a:r>
                        <a:rPr lang="en-ZA" sz="1100" u="sng" dirty="0" err="1">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nonhlanhla.jiyane@ardn.ngo</a:t>
                      </a:r>
                      <a:r>
                        <a:rPr lang="en-ZA" sz="11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solidFill>
                      <a:schemeClr val="accent1">
                        <a:lumMod val="20000"/>
                        <a:lumOff val="80000"/>
                      </a:schemeClr>
                    </a:solidFill>
                  </a:tcPr>
                </a:tc>
              </a:tr>
            </a:tbl>
          </a:graphicData>
        </a:graphic>
      </p:graphicFrame>
      <p:pic>
        <p:nvPicPr>
          <p:cNvPr id="5" name="Picture 4"/>
          <p:cNvPicPr/>
          <p:nvPr/>
        </p:nvPicPr>
        <p:blipFill>
          <a:blip r:embed="rId5" cstate="print">
            <a:extLst>
              <a:ext uri="{28A0092B-C50C-407E-A947-70E740481C1C}">
                <a14:useLocalDpi xmlns:a14="http://schemas.microsoft.com/office/drawing/2010/main" val="0"/>
              </a:ext>
            </a:extLst>
          </a:blip>
          <a:stretch>
            <a:fillRect/>
          </a:stretch>
        </p:blipFill>
        <p:spPr>
          <a:xfrm>
            <a:off x="514349" y="337742"/>
            <a:ext cx="1314450" cy="1244600"/>
          </a:xfrm>
          <a:prstGeom prst="rect">
            <a:avLst/>
          </a:prstGeom>
        </p:spPr>
      </p:pic>
    </p:spTree>
    <p:extLst>
      <p:ext uri="{BB962C8B-B14F-4D97-AF65-F5344CB8AC3E}">
        <p14:creationId xmlns:p14="http://schemas.microsoft.com/office/powerpoint/2010/main" val="3927102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2394</TotalTime>
  <Words>1196</Words>
  <Application>Microsoft Office PowerPoint</Application>
  <PresentationFormat>Widescreen</PresentationFormat>
  <Paragraphs>397</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Narrow</vt:lpstr>
      <vt:lpstr>Calibri</vt:lpstr>
      <vt:lpstr>Calibri Light</vt:lpstr>
      <vt:lpstr>Symbol</vt:lpstr>
      <vt:lpstr>Times New Roman</vt:lpstr>
      <vt:lpstr>Office Theme</vt:lpstr>
      <vt:lpstr>Week 3 (17-23 November) Persons with disabilities as equal players in building inclusive economies  National Priority 1: Economic Transformation &amp; Job Creation</vt:lpstr>
      <vt:lpstr>Week 3 (17-23 November) Persons with disabilities as equal players in building inclusive economies  National Priority 1: Economic Transformation &amp; Job Creation</vt:lpstr>
      <vt:lpstr>Week 3 (17-23 November) Persons with disabilities as equal players in building inclusive economies  National Priority 1: Economic Transformation &amp; Job Creation</vt:lpstr>
      <vt:lpstr>Week 3 (17-23 November) Persons with disabilities as equal players in building inclusive economies  National Priority 1: Economic Transformation &amp; Job Creation</vt:lpstr>
      <vt:lpstr>Week 3 (17-23 November) Persons with disabilities as equal players in building inclusive economies  National Priority 1: Economic Transformation &amp; Job Creation</vt:lpstr>
      <vt:lpstr>Week 3 (17-23 November) Persons with disabilities as equal players in building inclusive economies  National Priority 1: Economic Transformation &amp; Job Creation</vt:lpstr>
      <vt:lpstr>Week 3 (17-23 November) Persons with disabilities as equal players in building inclusive economies  National Priority 1: Economic Transformation &amp; Job Creation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#DRAM2019 Week 2 (10-16 November) A built environment accessible to all persons with disabilities  National Priority 4: Spatial Integration, Human Settlements and Local Government</dc:title>
  <dc:creator>Lidia Pretorius</dc:creator>
  <cp:lastModifiedBy>Lidia Pretorius</cp:lastModifiedBy>
  <cp:revision>12</cp:revision>
  <dcterms:created xsi:type="dcterms:W3CDTF">2019-11-14T17:28:16Z</dcterms:created>
  <dcterms:modified xsi:type="dcterms:W3CDTF">2019-11-17T10:25:25Z</dcterms:modified>
</cp:coreProperties>
</file>